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handoutMasterIdLst>
    <p:handoutMasterId r:id="rId16"/>
  </p:handoutMasterIdLst>
  <p:sldIdLst>
    <p:sldId id="267" r:id="rId4"/>
    <p:sldId id="268" r:id="rId5"/>
    <p:sldId id="257" r:id="rId6"/>
    <p:sldId id="258" r:id="rId7"/>
    <p:sldId id="269" r:id="rId8"/>
    <p:sldId id="272" r:id="rId9"/>
    <p:sldId id="261" r:id="rId10"/>
    <p:sldId id="262" r:id="rId11"/>
    <p:sldId id="263" r:id="rId12"/>
    <p:sldId id="270" r:id="rId13"/>
    <p:sldId id="273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74"/>
    <a:srgbClr val="3A5896"/>
    <a:srgbClr val="385592"/>
    <a:srgbClr val="FFFFFF"/>
    <a:srgbClr val="173A8D"/>
    <a:srgbClr val="D6DEEA"/>
    <a:srgbClr val="9F9289"/>
    <a:srgbClr val="E2DEDB"/>
    <a:srgbClr val="F1F1F1"/>
    <a:srgbClr val="1D3C7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-1068" y="-8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чел.</c:v>
                </c:pt>
              </c:strCache>
            </c:strRef>
          </c:tx>
          <c:cat>
            <c:strRef>
              <c:f>Лист1!$A$2:$A$8</c:f>
              <c:strCache>
                <c:ptCount val="6"/>
                <c:pt idx="0">
                  <c:v>Управленческая</c:v>
                </c:pt>
                <c:pt idx="1">
                  <c:v>Общеобразов.</c:v>
                </c:pt>
                <c:pt idx="2">
                  <c:v>Коммуникат.</c:v>
                </c:pt>
                <c:pt idx="3">
                  <c:v>Психологическая</c:v>
                </c:pt>
                <c:pt idx="4">
                  <c:v>Методологич.</c:v>
                </c:pt>
                <c:pt idx="5">
                  <c:v>Технологическая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</c:v>
                </c:pt>
                <c:pt idx="1">
                  <c:v>7</c:v>
                </c:pt>
                <c:pt idx="2">
                  <c:v>6</c:v>
                </c:pt>
                <c:pt idx="3">
                  <c:v>4</c:v>
                </c:pt>
                <c:pt idx="4">
                  <c:v>3</c:v>
                </c:pt>
                <c:pt idx="5">
                  <c:v>7</c:v>
                </c:pt>
                <c:pt idx="6">
                  <c:v>0</c:v>
                </c:pt>
              </c:numCache>
            </c:numRef>
          </c:val>
        </c:ser>
        <c:dLbls/>
        <c:axId val="80852480"/>
        <c:axId val="80854016"/>
      </c:barChart>
      <c:catAx>
        <c:axId val="80852480"/>
        <c:scaling>
          <c:orientation val="minMax"/>
        </c:scaling>
        <c:axPos val="b"/>
        <c:tickLblPos val="nextTo"/>
        <c:crossAx val="80854016"/>
        <c:crosses val="autoZero"/>
        <c:auto val="1"/>
        <c:lblAlgn val="ctr"/>
        <c:lblOffset val="100"/>
      </c:catAx>
      <c:valAx>
        <c:axId val="80854016"/>
        <c:scaling>
          <c:orientation val="minMax"/>
        </c:scaling>
        <c:axPos val="l"/>
        <c:majorGridlines/>
        <c:numFmt formatCode="General" sourceLinked="1"/>
        <c:tickLblPos val="nextTo"/>
        <c:crossAx val="80852480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"/>
  <c:chart>
    <c:title>
      <c:tx>
        <c:rich>
          <a:bodyPr/>
          <a:lstStyle/>
          <a:p>
            <a:pPr>
              <a:defRPr/>
            </a:pPr>
            <a:r>
              <a:rPr lang="ru-RU">
                <a:solidFill>
                  <a:schemeClr val="accent2">
                    <a:lumMod val="50000"/>
                  </a:schemeClr>
                </a:solidFill>
              </a:rPr>
              <a:t>Средний балл. 2021-23г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Лист1!$B$5</c:f>
              <c:strCache>
                <c:ptCount val="1"/>
                <c:pt idx="0">
                  <c:v>Балл</c:v>
                </c:pt>
              </c:strCache>
            </c:strRef>
          </c:tx>
          <c:dLbls>
            <c:showVal val="1"/>
          </c:dLbls>
          <c:cat>
            <c:strRef>
              <c:f>Лист1!$C$4:$P$4</c:f>
              <c:strCache>
                <c:ptCount val="14"/>
                <c:pt idx="0">
                  <c:v>Алексеева О.Н.</c:v>
                </c:pt>
                <c:pt idx="1">
                  <c:v>Котова Т.В.</c:v>
                </c:pt>
                <c:pt idx="2">
                  <c:v>Назарова Т.В.</c:v>
                </c:pt>
                <c:pt idx="3">
                  <c:v>Шевелева Л.А.</c:v>
                </c:pt>
                <c:pt idx="4">
                  <c:v>Морозова О.А.</c:v>
                </c:pt>
                <c:pt idx="5">
                  <c:v>Матвеева М.В.</c:v>
                </c:pt>
                <c:pt idx="6">
                  <c:v>Зарипова Р.Г.</c:v>
                </c:pt>
                <c:pt idx="7">
                  <c:v>Подзолкина Л.С.</c:v>
                </c:pt>
                <c:pt idx="8">
                  <c:v>Никифорова О.А.</c:v>
                </c:pt>
                <c:pt idx="9">
                  <c:v>Тюкалова А.Ю.</c:v>
                </c:pt>
                <c:pt idx="10">
                  <c:v>Захарова Е.В.</c:v>
                </c:pt>
                <c:pt idx="11">
                  <c:v>Синюков И.С.</c:v>
                </c:pt>
                <c:pt idx="12">
                  <c:v>Дель Соль Первухина А.Р.</c:v>
                </c:pt>
                <c:pt idx="13">
                  <c:v>Андрианов С.В.</c:v>
                </c:pt>
              </c:strCache>
            </c:strRef>
          </c:cat>
          <c:val>
            <c:numRef>
              <c:f>Лист1!$C$5:$P$5</c:f>
              <c:numCache>
                <c:formatCode>General</c:formatCode>
                <c:ptCount val="14"/>
                <c:pt idx="0">
                  <c:v>27</c:v>
                </c:pt>
                <c:pt idx="1">
                  <c:v>46</c:v>
                </c:pt>
                <c:pt idx="2">
                  <c:v>17</c:v>
                </c:pt>
                <c:pt idx="3">
                  <c:v>19</c:v>
                </c:pt>
                <c:pt idx="4">
                  <c:v>9</c:v>
                </c:pt>
                <c:pt idx="5">
                  <c:v>99</c:v>
                </c:pt>
                <c:pt idx="6">
                  <c:v>11</c:v>
                </c:pt>
                <c:pt idx="7">
                  <c:v>16</c:v>
                </c:pt>
                <c:pt idx="8">
                  <c:v>11</c:v>
                </c:pt>
                <c:pt idx="9">
                  <c:v>5</c:v>
                </c:pt>
                <c:pt idx="10">
                  <c:v>95</c:v>
                </c:pt>
                <c:pt idx="11">
                  <c:v>12</c:v>
                </c:pt>
                <c:pt idx="12">
                  <c:v>12</c:v>
                </c:pt>
                <c:pt idx="13">
                  <c:v>20</c:v>
                </c:pt>
              </c:numCache>
            </c:numRef>
          </c:val>
        </c:ser>
        <c:dLbls>
          <c:showVal val="1"/>
        </c:dLbls>
        <c:overlap val="-25"/>
        <c:axId val="60254464"/>
        <c:axId val="60284928"/>
      </c:barChart>
      <c:catAx>
        <c:axId val="60254464"/>
        <c:scaling>
          <c:orientation val="minMax"/>
        </c:scaling>
        <c:axPos val="b"/>
        <c:majorTickMark val="none"/>
        <c:tickLblPos val="nextTo"/>
        <c:crossAx val="60284928"/>
        <c:crosses val="autoZero"/>
        <c:auto val="1"/>
        <c:lblAlgn val="ctr"/>
        <c:lblOffset val="100"/>
      </c:catAx>
      <c:valAx>
        <c:axId val="60284928"/>
        <c:scaling>
          <c:orientation val="minMax"/>
        </c:scaling>
        <c:delete val="1"/>
        <c:axPos val="l"/>
        <c:numFmt formatCode="General" sourceLinked="1"/>
        <c:tickLblPos val="nextTo"/>
        <c:crossAx val="60254464"/>
        <c:crosses val="autoZero"/>
        <c:crossBetween val="between"/>
      </c:valAx>
      <c:spPr>
        <a:solidFill>
          <a:schemeClr val="accent6">
            <a:lumMod val="60000"/>
            <a:lumOff val="40000"/>
          </a:schemeClr>
        </a:solidFill>
      </c:spPr>
    </c:plotArea>
    <c:legend>
      <c:legendPos val="t"/>
      <c:layout/>
    </c:legend>
    <c:plotVisOnly val="1"/>
    <c:dispBlanksAs val="gap"/>
  </c:chart>
  <c:spPr>
    <a:solidFill>
      <a:schemeClr val="accent6">
        <a:lumMod val="20000"/>
        <a:lumOff val="80000"/>
      </a:schemeClr>
    </a:solidFill>
  </c:sp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084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2581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9E361D-E674-437F-98F7-7BFB9EF854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097B0D0-EF50-47B6-B7E2-4B74FC4EE6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BDFA8F8-CE34-4B3D-A214-158892126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E3DA9-BD96-44AD-B2A6-A9723910A1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D446DEB-FEA6-4159-A971-88D2AD524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6A2D533-10CD-401E-A2C7-6623F3055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3E65-86BE-4C80-A185-3C15470C2C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604BED0-1EE6-46EC-8086-7495707BEF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119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B4ECE2-E60B-4071-8327-EBA46C8AE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E6D406D-6574-4FAD-9AC4-7D8CDC4563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D8A7478-529A-4C99-B319-E33AAD68C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E3DA9-BD96-44AD-B2A6-A9723910A1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4EA2AC0-6DA6-4978-B71B-158DCF8E6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D38F932-7F5C-49F5-8697-3B144BA35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3E65-86BE-4C80-A185-3C15470C2C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9323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AF5FE0-26FC-47FE-8C16-78059274B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522C764-A6A9-4A67-BFBA-C2154DCC8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C1D9E4C-3BB1-4D41-8E2F-4AE729ED4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E3DA9-BD96-44AD-B2A6-A9723910A1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E1B4835-B68C-4F2A-BCA0-C27697F21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0DB3DE-A299-48DD-815C-946C950A4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3E65-86BE-4C80-A185-3C15470C2C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81358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C4FD9B-B400-41DE-BCE8-A142A9FC5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4992D54-EB50-4FF5-882C-C7888F6283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6A748B7-67B5-4E96-9969-7D72AE68FE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CC6A35C-F1D7-409B-B7BF-819BCEAA5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E3DA9-BD96-44AD-B2A6-A9723910A1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ED4E2C5-5F5D-4E91-BE26-A50183A4C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498A6A9-B4BD-4C31-B20A-EFB00AC31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3E65-86BE-4C80-A185-3C15470C2C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5418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55029A-8F5F-486A-92AA-7A075428B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D2B4FAF-23E9-4AED-BB95-A8B43965C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8B2D910-11B3-4E77-BF79-94905E4150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A72BE4A3-CCCB-45DE-BFC6-60C14F6969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3522924A-A661-4F76-9CE4-361BCA83B6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FA449CCB-F4FC-4F94-B1B7-0908BD74E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E3DA9-BD96-44AD-B2A6-A9723910A1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E64702EC-4C0A-4B6C-984A-936123CBB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603B1AD9-8AA0-4EC9-9EFA-61CFD792D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3E65-86BE-4C80-A185-3C15470C2C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9216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8886D1-1665-4D59-8DD4-F67C5C72E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2CDC460-12FB-4B55-85DF-89292598F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E3DA9-BD96-44AD-B2A6-A9723910A1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B7808669-34E1-4B35-8B16-93C7EC9B8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C294BA0-8CA7-4281-8878-8ED9CEAA7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3E65-86BE-4C80-A185-3C15470C2C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96182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CC6B1BD1-7DD3-4E8A-8BC0-00CAA816B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E3DA9-BD96-44AD-B2A6-A9723910A1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D2AF819C-4279-461B-97FE-9DCFE8EE2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DC69A08-A644-4417-B3E5-5DC9E1506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3E65-86BE-4C80-A185-3C15470C2C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74080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DF61AA-DE31-4561-9884-509080C22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9853E4F-3ABA-4ACC-B50A-5175A8B06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5B38984-88D6-4125-BCE2-84E9DCF21F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0BC4AE9-D0CF-4E51-BD0E-FAECE30A1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E3DA9-BD96-44AD-B2A6-A9723910A1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8016E00-7ECF-4A9B-BCC7-E51F0DBED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1F76D91-7776-4401-9F5D-39CC58063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3E65-86BE-4C80-A185-3C15470C2C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0916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009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A3E343-81F3-48C0-A452-D82D7481D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AD1F727B-60FB-4D81-9A8E-15D53984EA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8A610BA-E6C9-4410-A091-5B3F485024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683AE32-F516-4932-9B27-668380C0D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E3DA9-BD96-44AD-B2A6-A9723910A1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F687F23-0535-4BCF-82C4-5F84E8A3E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96341E9-55E5-4510-B1EE-D3546E496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3E65-86BE-4C80-A185-3C15470C2C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2652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69AE75-3673-4109-BBB7-EAAA3DB8F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B5B9440-AFAA-43A1-AB48-2AE6F5BDDE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E5C5A80-0E3B-4D2A-B192-144DB8E78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E3DA9-BD96-44AD-B2A6-A9723910A1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3DF5B34-68D5-404A-94BF-7AF30227A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7CB6E12-30B7-47CA-81E1-20A6CC418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3E65-86BE-4C80-A185-3C15470C2C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36769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1D5DF911-A09F-4C62-9898-168FE405DA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7C74DE6-65C7-4506-8278-D2D54C3EE0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E2D0715-853A-47D1-A3AD-9DF715D47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E3DA9-BD96-44AD-B2A6-A9723910A1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A7722A2-BCC2-4287-9175-8B6FC1BFC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9FF4429-0AC0-4222-B7F7-84103E3E0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3E65-86BE-4C80-A185-3C15470C2C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56615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688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3783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57632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34075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19683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51953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3704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94675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25802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06472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57525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8884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70000"/>
            <a:ext cx="7886699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33084"/>
            <a:ext cx="7886699" cy="1047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D5EF54-57CF-4F29-A056-6288C4C45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EADBA3A-5AF2-4F15-951D-38804CF9D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65CFE4D-AD16-4E0B-BC42-D924488E7A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E3DA9-BD96-44AD-B2A6-A9723910A1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8C20041-28E2-470C-A7EF-77A7212B0E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D8665BB-E8C0-4B61-816C-0D6B8D4800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23E65-86BE-4C80-A185-3C15470C2C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C6B64CD-30DB-43E3-83B8-A4578D8D522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4807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70000"/>
            <a:ext cx="7886699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33084"/>
            <a:ext cx="7886699" cy="1047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36870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&#1052;&#1077;&#1088;&#1086;&#1087;&#1088;&#1080;&#1103;&#1090;&#1080;&#1103;%20&#1080;%20&#1086;&#1078;&#1080;&#1076;&#1072;&#1077;&#1084;&#1099;&#1081;%20&#1088;&#1077;&#1079;&#1091;&#1083;&#1100;&#1090;&#1072;&#1090;.docx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../Documents/&#1057;&#1090;&#1088;&#1091;&#1082;&#1090;&#1091;&#1088;&#1072;%20&#1042;&#1057;&#1054;&#1050;&#1054;%201.docx" TargetMode="External"/><Relationship Id="rId2" Type="http://schemas.openxmlformats.org/officeDocument/2006/relationships/hyperlink" Target="&#1058;&#1072;&#1073;&#1083;&#1080;&#1094;&#1072;%20&#1072;&#1085;&#1072;&#1083;&#1080;&#1079;&#1072;%20&#1084;&#1077;&#1090;&#1086;&#1076;&#1080;&#1095;&#1077;&#1089;&#1082;&#1086;&#1081;%20&#1088;&#1072;&#1073;&#1086;&#1090;&#1099;%20&#1096;&#1082;&#1086;&#1083;&#1099;%20&#1087;&#1086;%20&#1085;&#1072;&#1087;&#1088;&#1072;&#1074;&#1083;&#1077;&#1085;&#1080;&#1103;&#1084;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&#1057;&#1090;&#1088;&#1091;&#1082;&#1090;&#1091;&#1088;&#1072;%20&#1042;&#1057;&#1054;&#1050;&#1054;%201.docx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&#1040;&#1085;&#1072;&#1083;&#1080;&#1079;&#1052;&#1056;22-23.docx" TargetMode="External"/><Relationship Id="rId2" Type="http://schemas.openxmlformats.org/officeDocument/2006/relationships/hyperlink" Target="&#1040;&#1085;&#1072;&#1083;&#1080;&#1079;%20&#1088;&#1072;&#1073;&#1086;&#1090;&#1099;%20&#1055;&#1056;2022.docx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hyperlink" Target="&#1055;&#1088;&#1086;&#1092;&#1077;&#1089;&#1089;&#1080;&#1086;&#1085;&#1072;&#1083;&#1100;&#1085;&#1099;&#1077;%20&#1087;&#1086;&#1090;&#1088;&#1077;&#1073;&#1085;&#1086;&#1089;&#1090;&#1080;%20&#1080;%20&#1079;&#1072;&#1090;&#1088;&#1091;&#1076;&#1085;&#1077;&#1085;&#1080;&#1103;.docx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D45B1D8-D5FB-46CE-A58B-1B9891E9D0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3537019"/>
            <a:ext cx="6858000" cy="1858945"/>
          </a:xfrm>
        </p:spPr>
        <p:txBody>
          <a:bodyPr>
            <a:prstTxWarp prst="textCanDown">
              <a:avLst/>
            </a:prstTxWarp>
            <a:normAutofit/>
          </a:bodyPr>
          <a:lstStyle/>
          <a:p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новым учебным годом!</a:t>
            </a:r>
            <a:endParaRPr lang="ru-RU" sz="40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AE0CF8A-CBD0-49F6-925A-C6728560F8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5781822"/>
            <a:ext cx="6858000" cy="1655762"/>
          </a:xfrm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2022-23г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355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   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Педсоветы и семинары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23668438"/>
              </p:ext>
            </p:extLst>
          </p:nvPr>
        </p:nvGraphicFramePr>
        <p:xfrm>
          <a:off x="1696598" y="1269997"/>
          <a:ext cx="6818752" cy="473419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09376"/>
                <a:gridCol w="3409376"/>
              </a:tblGrid>
              <a:tr h="94683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Семинары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Педсоветы</a:t>
                      </a:r>
                      <a:endParaRPr lang="ru-RU" dirty="0"/>
                    </a:p>
                  </a:txBody>
                  <a:tcPr/>
                </a:tc>
              </a:tr>
              <a:tr h="946839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Психологическая подготовка обучающихся к ЕГЭ и ОГЭ</a:t>
                      </a:r>
                      <a:endParaRPr lang="ru-RU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Роль классного руководителя в современной школе</a:t>
                      </a:r>
                      <a:endParaRPr lang="ru-RU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46839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Психологические основы работы с обучающимися с низкими результатами.</a:t>
                      </a:r>
                      <a:endParaRPr lang="ru-RU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деятельности обучающихся в ОП на основе требований ФГОС</a:t>
                      </a:r>
                      <a:endParaRPr lang="ru-RU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46839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Воспитание в современной школе: от программы к действиям</a:t>
                      </a:r>
                      <a:endParaRPr lang="ru-RU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условий реализации</a:t>
                      </a:r>
                      <a:r>
                        <a:rPr lang="ru-RU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ОУ проектной и </a:t>
                      </a:r>
                      <a:r>
                        <a:rPr lang="ru-RU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учебно</a:t>
                      </a:r>
                      <a:r>
                        <a:rPr lang="ru-RU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исследовательской деятельности</a:t>
                      </a:r>
                      <a:endParaRPr lang="ru-RU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46839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Интерпретация и использование результатов ДКР, ВПР, РДР и</a:t>
                      </a:r>
                      <a:r>
                        <a:rPr lang="ru-RU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т.д. в образовательном процессе</a:t>
                      </a:r>
                      <a:endParaRPr lang="ru-RU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Педсовет  - отчет о результатах методической работы</a:t>
                      </a:r>
                      <a:r>
                        <a:rPr lang="ru-RU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ШМО</a:t>
                      </a:r>
                      <a:endParaRPr lang="ru-RU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1109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33084"/>
            <a:ext cx="7886699" cy="96637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1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</a:t>
            </a:r>
            <a:r>
              <a:rPr lang="ru-RU" sz="3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ожидаемый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результат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- 3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92141848"/>
              </p:ext>
            </p:extLst>
          </p:nvPr>
        </p:nvGraphicFramePr>
        <p:xfrm>
          <a:off x="1393370" y="1027328"/>
          <a:ext cx="7111094" cy="576535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55547"/>
                <a:gridCol w="3555547"/>
              </a:tblGrid>
              <a:tr h="37039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Направление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Ожидаемый результат</a:t>
                      </a:r>
                      <a:endParaRPr lang="ru-RU" dirty="0"/>
                    </a:p>
                  </a:txBody>
                  <a:tcPr/>
                </a:tc>
              </a:tr>
              <a:tr h="6393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Системно – </a:t>
                      </a:r>
                      <a:r>
                        <a:rPr lang="ru-RU" sz="1200" dirty="0" err="1" smtClean="0"/>
                        <a:t>деятельностный</a:t>
                      </a:r>
                      <a:r>
                        <a:rPr lang="ru-RU" sz="1200" dirty="0" smtClean="0"/>
                        <a:t> урок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Система формирования </a:t>
                      </a:r>
                      <a:r>
                        <a:rPr lang="ru-RU" sz="1200" dirty="0" err="1" smtClean="0"/>
                        <a:t>метанавыков</a:t>
                      </a:r>
                      <a:endParaRPr lang="ru-RU" sz="1200" dirty="0" smtClean="0"/>
                    </a:p>
                    <a:p>
                      <a:r>
                        <a:rPr lang="ru-RU" sz="1200" dirty="0" smtClean="0"/>
                        <a:t>Эффективность уроков не ниже 50%</a:t>
                      </a:r>
                    </a:p>
                    <a:p>
                      <a:r>
                        <a:rPr lang="ru-RU" sz="1200" dirty="0" smtClean="0"/>
                        <a:t>Участие в методической неделе</a:t>
                      </a:r>
                      <a:endParaRPr lang="ru-RU" sz="1200" dirty="0"/>
                    </a:p>
                  </a:txBody>
                  <a:tcPr/>
                </a:tc>
              </a:tr>
              <a:tr h="810704">
                <a:tc>
                  <a:txBody>
                    <a:bodyPr/>
                    <a:lstStyle/>
                    <a:p>
                      <a:r>
                        <a:rPr lang="ru-RU" sz="1200" u="sng" dirty="0" smtClean="0"/>
                        <a:t>Формирование и оценка ФГ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Банк заданий по формированию и оценке ФГ</a:t>
                      </a:r>
                    </a:p>
                    <a:p>
                      <a:r>
                        <a:rPr lang="ru-RU" sz="1200" dirty="0" smtClean="0"/>
                        <a:t>Конспекты открытых уроков</a:t>
                      </a:r>
                    </a:p>
                    <a:p>
                      <a:r>
                        <a:rPr lang="ru-RU" sz="1200" dirty="0" smtClean="0"/>
                        <a:t>Участие в конкурсах и проектах по ФГ</a:t>
                      </a:r>
                    </a:p>
                    <a:p>
                      <a:r>
                        <a:rPr lang="ru-RU" sz="1200" dirty="0" smtClean="0"/>
                        <a:t>Методические материалы по ФГ</a:t>
                      </a:r>
                      <a:endParaRPr lang="ru-RU" sz="1200" dirty="0"/>
                    </a:p>
                  </a:txBody>
                  <a:tcPr/>
                </a:tc>
              </a:tr>
              <a:tr h="11873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sng" dirty="0" smtClean="0"/>
                        <a:t>Подготовка обучающихся к итоговой аттестации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Реализация индивидуальной работы с учащимися по подготовке к ЕГЭ, ОГЭ на</a:t>
                      </a:r>
                      <a:r>
                        <a:rPr lang="ru-RU" sz="1200" baseline="0" dirty="0" smtClean="0"/>
                        <a:t> основе выявленных дефицитов</a:t>
                      </a:r>
                    </a:p>
                    <a:p>
                      <a:r>
                        <a:rPr lang="ru-RU" sz="1200" baseline="0" dirty="0" smtClean="0"/>
                        <a:t>Использование в работе материалов ФИПИ</a:t>
                      </a:r>
                    </a:p>
                    <a:p>
                      <a:r>
                        <a:rPr lang="ru-RU" sz="1200" baseline="0" dirty="0" smtClean="0"/>
                        <a:t>Создание электронной базы «Подготовка учащихся к государственной итоговой аттестации»</a:t>
                      </a:r>
                      <a:endParaRPr lang="ru-RU" sz="1200" dirty="0"/>
                    </a:p>
                  </a:txBody>
                  <a:tcPr/>
                </a:tc>
              </a:tr>
              <a:tr h="8219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Работа с обучающимися с рисками учебной </a:t>
                      </a:r>
                      <a:r>
                        <a:rPr lang="ru-RU" sz="1200" dirty="0" err="1" smtClean="0"/>
                        <a:t>неуспешности</a:t>
                      </a:r>
                      <a:endParaRPr lang="ru-RU" sz="1200" dirty="0" smtClean="0"/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Положительная динамика </a:t>
                      </a:r>
                      <a:r>
                        <a:rPr lang="ru-RU" sz="1200" dirty="0" err="1" smtClean="0"/>
                        <a:t>обученности</a:t>
                      </a:r>
                      <a:r>
                        <a:rPr lang="ru-RU" sz="1200" dirty="0" smtClean="0"/>
                        <a:t> по результатам диагностических процедур</a:t>
                      </a:r>
                    </a:p>
                    <a:p>
                      <a:r>
                        <a:rPr lang="ru-RU" sz="1200" dirty="0" smtClean="0"/>
                        <a:t>Использование в работе материалов портала «Единое содержание образования»</a:t>
                      </a:r>
                      <a:endParaRPr lang="ru-RU" sz="1200" dirty="0"/>
                    </a:p>
                  </a:txBody>
                  <a:tcPr/>
                </a:tc>
              </a:tr>
              <a:tr h="6393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sng" dirty="0" smtClean="0"/>
                        <a:t>Наставничество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Реализация модели наставничества по сопровождению одаренных детей</a:t>
                      </a:r>
                    </a:p>
                    <a:p>
                      <a:r>
                        <a:rPr lang="ru-RU" sz="1200" dirty="0" smtClean="0"/>
                        <a:t>Мероприятия по обмену опытом</a:t>
                      </a:r>
                      <a:endParaRPr lang="ru-RU" sz="1200" dirty="0"/>
                    </a:p>
                  </a:txBody>
                  <a:tcPr/>
                </a:tc>
              </a:tr>
              <a:tr h="8219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sng" dirty="0" smtClean="0"/>
                        <a:t>Работа с одаренными и мотивированными обучающимися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Высокий уровень ученических</a:t>
                      </a:r>
                      <a:r>
                        <a:rPr lang="ru-RU" sz="1200" baseline="0" dirty="0" smtClean="0"/>
                        <a:t> проектов и исследовательских работ</a:t>
                      </a:r>
                    </a:p>
                    <a:p>
                      <a:r>
                        <a:rPr lang="ru-RU" sz="1200" baseline="0" dirty="0" smtClean="0"/>
                        <a:t>Участие учеников в конкурсах и олимпиадах разного уровня</a:t>
                      </a:r>
                    </a:p>
                  </a:txBody>
                  <a:tcPr/>
                </a:tc>
              </a:tr>
              <a:tr h="4566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Самообразование и курсовая подготовка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Отчет по темам самообразования</a:t>
                      </a:r>
                    </a:p>
                    <a:p>
                      <a:r>
                        <a:rPr lang="ru-RU" sz="1200" dirty="0" smtClean="0"/>
                        <a:t>(июнь)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5696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28650" y="133084"/>
            <a:ext cx="7886699" cy="5976314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232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408029" y="3138443"/>
            <a:ext cx="4584032" cy="27445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ln w="0"/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Краткий анализ результатов 2021-22 учебного года и перспективы реализации программы развития </a:t>
            </a:r>
          </a:p>
          <a:p>
            <a:r>
              <a:rPr lang="ru-RU" sz="2400" b="1" dirty="0" smtClean="0">
                <a:ln w="0"/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ГБОУШИ ОР в 2022-23г</a:t>
            </a:r>
          </a:p>
          <a:p>
            <a:endParaRPr lang="ru-RU" sz="2400" b="1" dirty="0" smtClean="0">
              <a:ln w="0"/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n w="0"/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n w="0"/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Проанализировать основные результаты и достижения ГБОУШИ ОР  в 2021-22 учебном году и  представить основные направления работы и мероприятия по реализации программы развития ОУ 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в 2022-23 г</a:t>
            </a:r>
          </a:p>
          <a:p>
            <a:endParaRPr lang="en-US" sz="2400" b="1" dirty="0">
              <a:ln w="0"/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544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           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педсовета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45996" y="1527349"/>
            <a:ext cx="7269353" cy="4649614"/>
          </a:xfrm>
        </p:spPr>
        <p:txBody>
          <a:bodyPr>
            <a:normAutofit fontScale="55000" lnSpcReduction="20000"/>
          </a:bodyPr>
          <a:lstStyle/>
          <a:p>
            <a:pPr marL="0" lvl="0" indent="0">
              <a:buNone/>
            </a:pPr>
            <a:r>
              <a:rPr lang="ru-RU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1.ВСОКО</a:t>
            </a:r>
            <a:r>
              <a:rPr lang="ru-RU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Основные результаты и достижения в 2021-22 учебном году:</a:t>
            </a:r>
          </a:p>
          <a:p>
            <a:pPr lvl="1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Методический блок. Результаты и перспективы работы.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Голубева Н.В.</a:t>
            </a:r>
          </a:p>
          <a:p>
            <a:pPr lvl="1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Сравнительный анализ результатов выпускных экзаменов и основные мероприятия по подготовке перехода на ФГОС – 3 (УЧЕБНЫЙ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ВОСПИТАТЕЛЬНЫЙ ПРОЦЕСС)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Первухина Н.А.</a:t>
            </a:r>
          </a:p>
          <a:p>
            <a:pPr lvl="1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программы дополнительного образования обучающихся (спортивная подготовка). Перспективы работы.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Аронович А.В.</a:t>
            </a:r>
          </a:p>
          <a:p>
            <a:pPr marL="0" lvl="0" indent="0">
              <a:buNone/>
            </a:pPr>
            <a:r>
              <a:rPr lang="ru-RU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2.Основные </a:t>
            </a:r>
            <a:r>
              <a:rPr lang="ru-RU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работы специалистов службы сопровождения в 2022-23 учебном году:</a:t>
            </a:r>
          </a:p>
          <a:p>
            <a:pPr lvl="1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Захарова Е.В.</a:t>
            </a:r>
          </a:p>
          <a:p>
            <a:pPr lvl="1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Голубева Я.А.</a:t>
            </a:r>
          </a:p>
          <a:p>
            <a:pPr lvl="1"/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Тюкалова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А.Ю.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3.Рассмотрение </a:t>
            </a:r>
            <a:r>
              <a:rPr lang="ru-RU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принятие основных локальных документов </a:t>
            </a:r>
            <a:r>
              <a:rPr lang="ru-RU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</a:p>
          <a:p>
            <a:pPr marL="0" lvl="0" indent="0">
              <a:buNone/>
            </a:pPr>
            <a:r>
              <a:rPr lang="ru-RU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2022-23г</a:t>
            </a:r>
          </a:p>
          <a:p>
            <a:pPr marL="0" lvl="0" indent="0">
              <a:buNone/>
            </a:pPr>
            <a:r>
              <a:rPr lang="ru-RU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Разное</a:t>
            </a:r>
            <a:endParaRPr lang="ru-RU" u="sng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.Решение </a:t>
            </a:r>
            <a:r>
              <a:rPr lang="ru-RU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педагогического совета.</a:t>
            </a:r>
          </a:p>
          <a:p>
            <a:pPr marL="0" indent="0">
              <a:buNone/>
            </a:pP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8599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         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направлени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е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5560" y="1808703"/>
            <a:ext cx="7359789" cy="4368260"/>
          </a:xfrm>
        </p:spPr>
        <p:txBody>
          <a:bodyPr>
            <a:normAutofit/>
          </a:bodyPr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9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МР - решение 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проблемы школы:</a:t>
            </a:r>
            <a:r>
              <a:rPr lang="ru-RU" sz="19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потребность в педагоге, адекватном новому, способном обновлять содержание своей деятельности посредством критического, творческого ее освоения, применяя достижения науки и передовой опыт</a:t>
            </a:r>
            <a:r>
              <a:rPr lang="ru-RU" sz="19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методической работы в ОУ в соответствии с требованиями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file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file"/>
              </a:rPr>
              <a:t>ВСОКО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оценки качества образования в ОУ.</a:t>
            </a:r>
          </a:p>
        </p:txBody>
      </p:sp>
    </p:spTree>
    <p:extLst>
      <p:ext uri="{BB962C8B-B14F-4D97-AF65-F5344CB8AC3E}">
        <p14:creationId xmlns:p14="http://schemas.microsoft.com/office/powerpoint/2010/main" xmlns="" val="210290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развития ГБОУШИ ОР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5923" y="1883884"/>
            <a:ext cx="7259426" cy="4293079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подпрограммы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Конкретизация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результатов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575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Выявленные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2193" y="1270000"/>
            <a:ext cx="7083156" cy="4906963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Формальный подход некоторых учителей к анализу результатов ДКР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Затруднения в отборе или разработке КИМ в соответствии с ожидаемыми результатами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управления по результатам внешних и внутренних мониторинговых исследований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Недостаточное внимание работе по формированию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метанавыков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Формальный подход к самообразованию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106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Выявленные проблемы и диагностика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дефицитов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55418712"/>
              </p:ext>
            </p:extLst>
          </p:nvPr>
        </p:nvGraphicFramePr>
        <p:xfrm>
          <a:off x="1432560" y="1270000"/>
          <a:ext cx="708279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90109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Рейтинг результативности МР </a:t>
            </a:r>
            <a:b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педагогическом коллективе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96113305"/>
              </p:ext>
            </p:extLst>
          </p:nvPr>
        </p:nvGraphicFramePr>
        <p:xfrm>
          <a:off x="1531344" y="2038351"/>
          <a:ext cx="6984005" cy="3800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87996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работа в 2022-23 учебном году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1175" y="1586429"/>
            <a:ext cx="7094173" cy="4590534"/>
          </a:xfrm>
        </p:spPr>
        <p:txBody>
          <a:bodyPr>
            <a:normAutofit fontScale="92500" lnSpcReduction="20000"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тема</a:t>
            </a:r>
          </a:p>
          <a:p>
            <a:pPr marL="0" indent="0">
              <a:buNone/>
            </a:pPr>
            <a:r>
              <a:rPr lang="ru-RU" sz="2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ключевых компетенций обучающихся средствами учебного предмета»</a:t>
            </a:r>
          </a:p>
          <a:p>
            <a:pPr marL="0" indent="0">
              <a:buNone/>
            </a:pPr>
            <a:endParaRPr lang="ru-RU" sz="21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1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подпрограмм Программы развития ГБОУШИ ОР:</a:t>
            </a:r>
          </a:p>
          <a:p>
            <a:pPr marL="0" indent="0">
              <a:buNone/>
            </a:pPr>
            <a:r>
              <a:rPr lang="ru-RU" sz="2100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1.Подпрограмма «Современная школа» </a:t>
            </a:r>
            <a:endParaRPr lang="ru-RU" sz="21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-Проект: «Управление качеством образования» </a:t>
            </a:r>
          </a:p>
          <a:p>
            <a:pPr marL="0" indent="0">
              <a:buNone/>
            </a:pPr>
            <a:r>
              <a:rPr lang="ru-RU" sz="2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Проект «Одаренные дети» </a:t>
            </a:r>
          </a:p>
          <a:p>
            <a:pPr marL="0" indent="0">
              <a:buNone/>
            </a:pPr>
            <a:r>
              <a:rPr lang="ru-RU" sz="2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-Проект: «ФГОС СОО: от внедрения до результата»; </a:t>
            </a:r>
          </a:p>
          <a:p>
            <a:pPr marL="0" indent="0">
              <a:buNone/>
            </a:pPr>
            <a:r>
              <a:rPr lang="ru-RU" sz="2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-Проект: «Школа- Центр социальной активности» </a:t>
            </a:r>
          </a:p>
          <a:p>
            <a:pPr marL="0" indent="0">
              <a:buNone/>
            </a:pPr>
            <a:r>
              <a:rPr lang="ru-RU" sz="2100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Подпрограмма «Цифровая образовательная среда» </a:t>
            </a:r>
            <a:endParaRPr lang="ru-RU" sz="21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100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Подпрограмма «Учитель будущего» </a:t>
            </a:r>
            <a:endParaRPr lang="ru-RU" sz="21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100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Подпрограмма «Школа-территория здоровья». </a:t>
            </a:r>
            <a:endParaRPr lang="ru-RU" sz="21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150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9006</TotalTime>
  <Words>558</Words>
  <Application>Microsoft Office PowerPoint</Application>
  <PresentationFormat>Экран (4:3)</PresentationFormat>
  <Paragraphs>95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Office Theme</vt:lpstr>
      <vt:lpstr>Тема Office</vt:lpstr>
      <vt:lpstr>1_Office Theme</vt:lpstr>
      <vt:lpstr>С новым учебным годом!</vt:lpstr>
      <vt:lpstr>Слайд 2</vt:lpstr>
      <vt:lpstr>             План педсовета</vt:lpstr>
      <vt:lpstr>           Методическое направление</vt:lpstr>
      <vt:lpstr>           Результаты реализации программы развития ГБОУШИ ОР</vt:lpstr>
      <vt:lpstr>            Выявленные проблемы</vt:lpstr>
      <vt:lpstr>Выявленные проблемы и диагностика дефицитов</vt:lpstr>
      <vt:lpstr>     Рейтинг результативности МР  в педагогическом коллективе</vt:lpstr>
      <vt:lpstr>Методическая работа в 2022-23 учебном году</vt:lpstr>
      <vt:lpstr>           Педсоветы и семинары</vt:lpstr>
      <vt:lpstr>    Мероприятия и ожидаемый результат ФГОС - 3</vt:lpstr>
      <vt:lpstr>Спасибо за внимание!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Наталия Владимировна</cp:lastModifiedBy>
  <cp:revision>133</cp:revision>
  <dcterms:created xsi:type="dcterms:W3CDTF">2016-11-18T14:12:19Z</dcterms:created>
  <dcterms:modified xsi:type="dcterms:W3CDTF">2022-08-29T06:51:44Z</dcterms:modified>
</cp:coreProperties>
</file>