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70" r:id="rId2"/>
    <p:sldId id="271" r:id="rId3"/>
    <p:sldId id="289" r:id="rId4"/>
    <p:sldId id="272" r:id="rId5"/>
    <p:sldId id="258" r:id="rId6"/>
    <p:sldId id="273" r:id="rId7"/>
    <p:sldId id="277" r:id="rId8"/>
    <p:sldId id="284" r:id="rId9"/>
    <p:sldId id="285" r:id="rId10"/>
    <p:sldId id="278" r:id="rId11"/>
    <p:sldId id="281" r:id="rId12"/>
    <p:sldId id="276" r:id="rId13"/>
    <p:sldId id="282" r:id="rId14"/>
    <p:sldId id="283" r:id="rId15"/>
    <p:sldId id="280" r:id="rId16"/>
    <p:sldId id="288" r:id="rId17"/>
    <p:sldId id="287" r:id="rId18"/>
    <p:sldId id="279" r:id="rId19"/>
    <p:sldId id="286" r:id="rId20"/>
    <p:sldId id="290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8FEFC"/>
    <a:srgbClr val="E03D0A"/>
    <a:srgbClr val="000066"/>
    <a:srgbClr val="02EEE8"/>
    <a:srgbClr val="F7753B"/>
    <a:srgbClr val="FF9900"/>
    <a:srgbClr val="F7E5E5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06380D1-8E36-45D0-8F62-B34A63C7886A}" type="doc">
      <dgm:prSet loTypeId="urn:microsoft.com/office/officeart/2005/8/layout/chevron2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0076ED17-3DCA-4CB4-B155-E917660502D3}">
      <dgm:prSet phldrT="[Текст]"/>
      <dgm:spPr/>
      <dgm:t>
        <a:bodyPr/>
        <a:lstStyle/>
        <a:p>
          <a:r>
            <a:rPr lang="en-US" smtClean="0">
              <a:solidFill>
                <a:schemeClr val="accent2">
                  <a:lumMod val="50000"/>
                </a:schemeClr>
              </a:solidFill>
            </a:rPr>
            <a:t>I</a:t>
          </a:r>
          <a:endParaRPr lang="ru-RU" dirty="0">
            <a:solidFill>
              <a:schemeClr val="accent2">
                <a:lumMod val="50000"/>
              </a:schemeClr>
            </a:solidFill>
          </a:endParaRPr>
        </a:p>
      </dgm:t>
    </dgm:pt>
    <dgm:pt modelId="{1CE33CAB-3849-425A-94A3-21B825A6D368}" type="parTrans" cxnId="{42A640A7-B79E-4049-A9C9-63CFD5338A20}">
      <dgm:prSet/>
      <dgm:spPr/>
      <dgm:t>
        <a:bodyPr/>
        <a:lstStyle/>
        <a:p>
          <a:endParaRPr lang="ru-RU"/>
        </a:p>
      </dgm:t>
    </dgm:pt>
    <dgm:pt modelId="{6D1C16FF-C676-413F-B27E-81A379422102}" type="sibTrans" cxnId="{42A640A7-B79E-4049-A9C9-63CFD5338A20}">
      <dgm:prSet/>
      <dgm:spPr/>
      <dgm:t>
        <a:bodyPr/>
        <a:lstStyle/>
        <a:p>
          <a:endParaRPr lang="ru-RU"/>
        </a:p>
      </dgm:t>
    </dgm:pt>
    <dgm:pt modelId="{B8F08CB9-BE6C-460C-9F9E-8EB25343710C}">
      <dgm:prSet phldrT="[Текст]" custT="1"/>
      <dgm:spPr/>
      <dgm:t>
        <a:bodyPr/>
        <a:lstStyle/>
        <a:p>
          <a:r>
            <a:rPr lang="ru-RU" sz="2400" dirty="0" smtClean="0">
              <a:solidFill>
                <a:schemeClr val="accent2">
                  <a:lumMod val="50000"/>
                </a:schemeClr>
              </a:solidFill>
            </a:rPr>
            <a:t>Прогнозируемые результаты</a:t>
          </a:r>
          <a:endParaRPr lang="ru-RU" sz="2400" dirty="0">
            <a:solidFill>
              <a:schemeClr val="accent2">
                <a:lumMod val="50000"/>
              </a:schemeClr>
            </a:solidFill>
          </a:endParaRPr>
        </a:p>
      </dgm:t>
    </dgm:pt>
    <dgm:pt modelId="{5F1B155D-61C2-4E4F-BED3-4E7FF6042240}" type="parTrans" cxnId="{EB90C475-150E-4F7E-B40A-E141C6CD57E0}">
      <dgm:prSet/>
      <dgm:spPr/>
      <dgm:t>
        <a:bodyPr/>
        <a:lstStyle/>
        <a:p>
          <a:endParaRPr lang="ru-RU"/>
        </a:p>
      </dgm:t>
    </dgm:pt>
    <dgm:pt modelId="{EB843066-121E-4B51-93B0-CA3B8FD87610}" type="sibTrans" cxnId="{EB90C475-150E-4F7E-B40A-E141C6CD57E0}">
      <dgm:prSet/>
      <dgm:spPr/>
      <dgm:t>
        <a:bodyPr/>
        <a:lstStyle/>
        <a:p>
          <a:endParaRPr lang="ru-RU"/>
        </a:p>
      </dgm:t>
    </dgm:pt>
    <dgm:pt modelId="{A2E797A3-CA70-4974-A98C-F65C406A7C61}">
      <dgm:prSet phldrT="[Текст]"/>
      <dgm:spPr/>
      <dgm:t>
        <a:bodyPr/>
        <a:lstStyle/>
        <a:p>
          <a:r>
            <a:rPr lang="en-US" dirty="0" smtClean="0">
              <a:solidFill>
                <a:schemeClr val="accent2">
                  <a:lumMod val="50000"/>
                </a:schemeClr>
              </a:solidFill>
            </a:rPr>
            <a:t>II</a:t>
          </a:r>
          <a:endParaRPr lang="ru-RU" dirty="0">
            <a:solidFill>
              <a:schemeClr val="accent2">
                <a:lumMod val="50000"/>
              </a:schemeClr>
            </a:solidFill>
          </a:endParaRPr>
        </a:p>
      </dgm:t>
    </dgm:pt>
    <dgm:pt modelId="{AE3F11EC-D3F0-4B3E-BC73-B8365D974FA1}" type="parTrans" cxnId="{E841D917-6AB5-46BF-9AB1-1C4783DC1132}">
      <dgm:prSet/>
      <dgm:spPr/>
      <dgm:t>
        <a:bodyPr/>
        <a:lstStyle/>
        <a:p>
          <a:endParaRPr lang="ru-RU"/>
        </a:p>
      </dgm:t>
    </dgm:pt>
    <dgm:pt modelId="{5EED0BC7-FDE0-44D2-A60A-44E46811D886}" type="sibTrans" cxnId="{E841D917-6AB5-46BF-9AB1-1C4783DC1132}">
      <dgm:prSet/>
      <dgm:spPr/>
      <dgm:t>
        <a:bodyPr/>
        <a:lstStyle/>
        <a:p>
          <a:endParaRPr lang="ru-RU"/>
        </a:p>
      </dgm:t>
    </dgm:pt>
    <dgm:pt modelId="{CABBAE12-F889-423E-882C-D3DAE3A26FE5}">
      <dgm:prSet phldrT="[Текст]" custT="1"/>
      <dgm:spPr/>
      <dgm:t>
        <a:bodyPr/>
        <a:lstStyle/>
        <a:p>
          <a:r>
            <a:rPr lang="ru-RU" sz="2400" dirty="0" smtClean="0">
              <a:solidFill>
                <a:schemeClr val="accent2">
                  <a:lumMod val="50000"/>
                </a:schemeClr>
              </a:solidFill>
            </a:rPr>
            <a:t>Полученные результаты</a:t>
          </a:r>
          <a:endParaRPr lang="ru-RU" sz="2400" dirty="0">
            <a:solidFill>
              <a:schemeClr val="accent2">
                <a:lumMod val="50000"/>
              </a:schemeClr>
            </a:solidFill>
          </a:endParaRPr>
        </a:p>
      </dgm:t>
    </dgm:pt>
    <dgm:pt modelId="{2E5D6D71-F604-48CF-9212-DC00F915D339}" type="parTrans" cxnId="{B89BE3B1-5714-46C5-9E98-6365B519F05E}">
      <dgm:prSet/>
      <dgm:spPr/>
      <dgm:t>
        <a:bodyPr/>
        <a:lstStyle/>
        <a:p>
          <a:endParaRPr lang="ru-RU"/>
        </a:p>
      </dgm:t>
    </dgm:pt>
    <dgm:pt modelId="{BBA00AA2-B35F-4CD7-9F0C-13BBB07BB285}" type="sibTrans" cxnId="{B89BE3B1-5714-46C5-9E98-6365B519F05E}">
      <dgm:prSet/>
      <dgm:spPr/>
      <dgm:t>
        <a:bodyPr/>
        <a:lstStyle/>
        <a:p>
          <a:endParaRPr lang="ru-RU"/>
        </a:p>
      </dgm:t>
    </dgm:pt>
    <dgm:pt modelId="{31778F75-9E82-48DB-8E31-7A977050825C}">
      <dgm:prSet phldrT="[Текст]"/>
      <dgm:spPr/>
      <dgm:t>
        <a:bodyPr/>
        <a:lstStyle/>
        <a:p>
          <a:r>
            <a:rPr lang="en-US" dirty="0" smtClean="0">
              <a:solidFill>
                <a:schemeClr val="accent2">
                  <a:lumMod val="50000"/>
                </a:schemeClr>
              </a:solidFill>
            </a:rPr>
            <a:t>III</a:t>
          </a:r>
          <a:endParaRPr lang="ru-RU" dirty="0">
            <a:solidFill>
              <a:schemeClr val="accent2">
                <a:lumMod val="50000"/>
              </a:schemeClr>
            </a:solidFill>
          </a:endParaRPr>
        </a:p>
      </dgm:t>
    </dgm:pt>
    <dgm:pt modelId="{D20F1B26-9BF5-4E0B-A3E3-BB8C86D0D924}" type="parTrans" cxnId="{BEB1F46B-91A6-4371-B91C-FE982A1A4004}">
      <dgm:prSet/>
      <dgm:spPr/>
      <dgm:t>
        <a:bodyPr/>
        <a:lstStyle/>
        <a:p>
          <a:endParaRPr lang="ru-RU"/>
        </a:p>
      </dgm:t>
    </dgm:pt>
    <dgm:pt modelId="{53872B3A-AAB8-4497-BD0F-8027FD98FB11}" type="sibTrans" cxnId="{BEB1F46B-91A6-4371-B91C-FE982A1A4004}">
      <dgm:prSet/>
      <dgm:spPr/>
      <dgm:t>
        <a:bodyPr/>
        <a:lstStyle/>
        <a:p>
          <a:endParaRPr lang="ru-RU"/>
        </a:p>
      </dgm:t>
    </dgm:pt>
    <dgm:pt modelId="{6863BE61-A3E6-4B21-B5F8-E2765E41887D}">
      <dgm:prSet phldrT="[Текст]" custT="1"/>
      <dgm:spPr/>
      <dgm:t>
        <a:bodyPr/>
        <a:lstStyle/>
        <a:p>
          <a:r>
            <a:rPr lang="ru-RU" sz="2400" dirty="0" smtClean="0">
              <a:solidFill>
                <a:schemeClr val="accent2">
                  <a:lumMod val="50000"/>
                </a:schemeClr>
              </a:solidFill>
            </a:rPr>
            <a:t>Оценка эффективности учебного процесса</a:t>
          </a:r>
          <a:endParaRPr lang="ru-RU" sz="2400" dirty="0">
            <a:solidFill>
              <a:schemeClr val="accent2">
                <a:lumMod val="50000"/>
              </a:schemeClr>
            </a:solidFill>
          </a:endParaRPr>
        </a:p>
      </dgm:t>
    </dgm:pt>
    <dgm:pt modelId="{76226202-7092-4E47-81E8-8799CD727EBE}" type="parTrans" cxnId="{5F77CA52-4E8F-482E-867F-CE36B9FBCD45}">
      <dgm:prSet/>
      <dgm:spPr/>
      <dgm:t>
        <a:bodyPr/>
        <a:lstStyle/>
        <a:p>
          <a:endParaRPr lang="ru-RU"/>
        </a:p>
      </dgm:t>
    </dgm:pt>
    <dgm:pt modelId="{4D45EC31-CBA5-4786-8E01-4322FB99E312}" type="sibTrans" cxnId="{5F77CA52-4E8F-482E-867F-CE36B9FBCD45}">
      <dgm:prSet/>
      <dgm:spPr/>
      <dgm:t>
        <a:bodyPr/>
        <a:lstStyle/>
        <a:p>
          <a:endParaRPr lang="ru-RU"/>
        </a:p>
      </dgm:t>
    </dgm:pt>
    <dgm:pt modelId="{35581CDA-DA84-4080-AD3E-1D51C9746995}" type="pres">
      <dgm:prSet presAssocID="{206380D1-8E36-45D0-8F62-B34A63C7886A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C86E09A-17F1-49DE-9EBD-B773758C19B0}" type="pres">
      <dgm:prSet presAssocID="{0076ED17-3DCA-4CB4-B155-E917660502D3}" presName="composite" presStyleCnt="0"/>
      <dgm:spPr/>
      <dgm:t>
        <a:bodyPr/>
        <a:lstStyle/>
        <a:p>
          <a:endParaRPr lang="ru-RU"/>
        </a:p>
      </dgm:t>
    </dgm:pt>
    <dgm:pt modelId="{B5BEB700-DAE6-4B88-B0FA-785FD0D60F57}" type="pres">
      <dgm:prSet presAssocID="{0076ED17-3DCA-4CB4-B155-E917660502D3}" presName="parentText" presStyleLbl="alignNode1" presStyleIdx="0" presStyleCnt="3" custLinFactNeighborX="-2408" custLinFactNeighborY="-181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9B10E1-9083-4B21-9AAD-07630EB7A84C}" type="pres">
      <dgm:prSet presAssocID="{0076ED17-3DCA-4CB4-B155-E917660502D3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C0B809-527B-4CB4-8F07-5B00619ED6E0}" type="pres">
      <dgm:prSet presAssocID="{6D1C16FF-C676-413F-B27E-81A379422102}" presName="sp" presStyleCnt="0"/>
      <dgm:spPr/>
      <dgm:t>
        <a:bodyPr/>
        <a:lstStyle/>
        <a:p>
          <a:endParaRPr lang="ru-RU"/>
        </a:p>
      </dgm:t>
    </dgm:pt>
    <dgm:pt modelId="{02B65925-41B1-4CF3-85C2-F835CEFB5007}" type="pres">
      <dgm:prSet presAssocID="{A2E797A3-CA70-4974-A98C-F65C406A7C61}" presName="composite" presStyleCnt="0"/>
      <dgm:spPr/>
      <dgm:t>
        <a:bodyPr/>
        <a:lstStyle/>
        <a:p>
          <a:endParaRPr lang="ru-RU"/>
        </a:p>
      </dgm:t>
    </dgm:pt>
    <dgm:pt modelId="{6FEF6729-B33F-4563-BC67-1D5F0DA29487}" type="pres">
      <dgm:prSet presAssocID="{A2E797A3-CA70-4974-A98C-F65C406A7C61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E14635-18AD-462A-8495-8FE1D758484D}" type="pres">
      <dgm:prSet presAssocID="{A2E797A3-CA70-4974-A98C-F65C406A7C61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3D0D6A-64D6-432D-8913-9E6D697F0DD2}" type="pres">
      <dgm:prSet presAssocID="{5EED0BC7-FDE0-44D2-A60A-44E46811D886}" presName="sp" presStyleCnt="0"/>
      <dgm:spPr/>
      <dgm:t>
        <a:bodyPr/>
        <a:lstStyle/>
        <a:p>
          <a:endParaRPr lang="ru-RU"/>
        </a:p>
      </dgm:t>
    </dgm:pt>
    <dgm:pt modelId="{2963D9FE-F28A-495F-8DF5-9791264BD393}" type="pres">
      <dgm:prSet presAssocID="{31778F75-9E82-48DB-8E31-7A977050825C}" presName="composite" presStyleCnt="0"/>
      <dgm:spPr/>
      <dgm:t>
        <a:bodyPr/>
        <a:lstStyle/>
        <a:p>
          <a:endParaRPr lang="ru-RU"/>
        </a:p>
      </dgm:t>
    </dgm:pt>
    <dgm:pt modelId="{B0F3E31F-4178-4236-A6C4-11D65D9A1FAE}" type="pres">
      <dgm:prSet presAssocID="{31778F75-9E82-48DB-8E31-7A977050825C}" presName="parentText" presStyleLbl="alignNode1" presStyleIdx="2" presStyleCnt="3" custLinFactNeighborX="3606" custLinFactNeighborY="-222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1C24AD-4414-4C14-A4F2-4D9123DDD619}" type="pres">
      <dgm:prSet presAssocID="{31778F75-9E82-48DB-8E31-7A977050825C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F77CA52-4E8F-482E-867F-CE36B9FBCD45}" srcId="{31778F75-9E82-48DB-8E31-7A977050825C}" destId="{6863BE61-A3E6-4B21-B5F8-E2765E41887D}" srcOrd="0" destOrd="0" parTransId="{76226202-7092-4E47-81E8-8799CD727EBE}" sibTransId="{4D45EC31-CBA5-4786-8E01-4322FB99E312}"/>
    <dgm:cxn modelId="{42A640A7-B79E-4049-A9C9-63CFD5338A20}" srcId="{206380D1-8E36-45D0-8F62-B34A63C7886A}" destId="{0076ED17-3DCA-4CB4-B155-E917660502D3}" srcOrd="0" destOrd="0" parTransId="{1CE33CAB-3849-425A-94A3-21B825A6D368}" sibTransId="{6D1C16FF-C676-413F-B27E-81A379422102}"/>
    <dgm:cxn modelId="{63EC0AA5-1D47-41DD-B8CC-7624F4733083}" type="presOf" srcId="{CABBAE12-F889-423E-882C-D3DAE3A26FE5}" destId="{BBE14635-18AD-462A-8495-8FE1D758484D}" srcOrd="0" destOrd="0" presId="urn:microsoft.com/office/officeart/2005/8/layout/chevron2"/>
    <dgm:cxn modelId="{E841D917-6AB5-46BF-9AB1-1C4783DC1132}" srcId="{206380D1-8E36-45D0-8F62-B34A63C7886A}" destId="{A2E797A3-CA70-4974-A98C-F65C406A7C61}" srcOrd="1" destOrd="0" parTransId="{AE3F11EC-D3F0-4B3E-BC73-B8365D974FA1}" sibTransId="{5EED0BC7-FDE0-44D2-A60A-44E46811D886}"/>
    <dgm:cxn modelId="{009EE960-FFAA-4AAA-8241-AB482AC7BDF0}" type="presOf" srcId="{B8F08CB9-BE6C-460C-9F9E-8EB25343710C}" destId="{E49B10E1-9083-4B21-9AAD-07630EB7A84C}" srcOrd="0" destOrd="0" presId="urn:microsoft.com/office/officeart/2005/8/layout/chevron2"/>
    <dgm:cxn modelId="{B4E9F1C4-F53D-4538-BA85-CD62D0423C38}" type="presOf" srcId="{A2E797A3-CA70-4974-A98C-F65C406A7C61}" destId="{6FEF6729-B33F-4563-BC67-1D5F0DA29487}" srcOrd="0" destOrd="0" presId="urn:microsoft.com/office/officeart/2005/8/layout/chevron2"/>
    <dgm:cxn modelId="{D27849AF-70F6-4CBA-9A42-5A058E679830}" type="presOf" srcId="{0076ED17-3DCA-4CB4-B155-E917660502D3}" destId="{B5BEB700-DAE6-4B88-B0FA-785FD0D60F57}" srcOrd="0" destOrd="0" presId="urn:microsoft.com/office/officeart/2005/8/layout/chevron2"/>
    <dgm:cxn modelId="{BEB1F46B-91A6-4371-B91C-FE982A1A4004}" srcId="{206380D1-8E36-45D0-8F62-B34A63C7886A}" destId="{31778F75-9E82-48DB-8E31-7A977050825C}" srcOrd="2" destOrd="0" parTransId="{D20F1B26-9BF5-4E0B-A3E3-BB8C86D0D924}" sibTransId="{53872B3A-AAB8-4497-BD0F-8027FD98FB11}"/>
    <dgm:cxn modelId="{2BF31259-8399-480C-A439-363922FA6734}" type="presOf" srcId="{31778F75-9E82-48DB-8E31-7A977050825C}" destId="{B0F3E31F-4178-4236-A6C4-11D65D9A1FAE}" srcOrd="0" destOrd="0" presId="urn:microsoft.com/office/officeart/2005/8/layout/chevron2"/>
    <dgm:cxn modelId="{C25B3C54-AEB5-4E24-9911-F0707FD9246C}" type="presOf" srcId="{206380D1-8E36-45D0-8F62-B34A63C7886A}" destId="{35581CDA-DA84-4080-AD3E-1D51C9746995}" srcOrd="0" destOrd="0" presId="urn:microsoft.com/office/officeart/2005/8/layout/chevron2"/>
    <dgm:cxn modelId="{EB90C475-150E-4F7E-B40A-E141C6CD57E0}" srcId="{0076ED17-3DCA-4CB4-B155-E917660502D3}" destId="{B8F08CB9-BE6C-460C-9F9E-8EB25343710C}" srcOrd="0" destOrd="0" parTransId="{5F1B155D-61C2-4E4F-BED3-4E7FF6042240}" sibTransId="{EB843066-121E-4B51-93B0-CA3B8FD87610}"/>
    <dgm:cxn modelId="{28A93E3F-A441-4ADF-8708-D72E72F002A5}" type="presOf" srcId="{6863BE61-A3E6-4B21-B5F8-E2765E41887D}" destId="{BA1C24AD-4414-4C14-A4F2-4D9123DDD619}" srcOrd="0" destOrd="0" presId="urn:microsoft.com/office/officeart/2005/8/layout/chevron2"/>
    <dgm:cxn modelId="{B89BE3B1-5714-46C5-9E98-6365B519F05E}" srcId="{A2E797A3-CA70-4974-A98C-F65C406A7C61}" destId="{CABBAE12-F889-423E-882C-D3DAE3A26FE5}" srcOrd="0" destOrd="0" parTransId="{2E5D6D71-F604-48CF-9212-DC00F915D339}" sibTransId="{BBA00AA2-B35F-4CD7-9F0C-13BBB07BB285}"/>
    <dgm:cxn modelId="{84D4701C-83C5-45E6-A98A-76B3B03D7A27}" type="presParOf" srcId="{35581CDA-DA84-4080-AD3E-1D51C9746995}" destId="{8C86E09A-17F1-49DE-9EBD-B773758C19B0}" srcOrd="0" destOrd="0" presId="urn:microsoft.com/office/officeart/2005/8/layout/chevron2"/>
    <dgm:cxn modelId="{D7D9760B-805F-4050-976F-4147C250DC7A}" type="presParOf" srcId="{8C86E09A-17F1-49DE-9EBD-B773758C19B0}" destId="{B5BEB700-DAE6-4B88-B0FA-785FD0D60F57}" srcOrd="0" destOrd="0" presId="urn:microsoft.com/office/officeart/2005/8/layout/chevron2"/>
    <dgm:cxn modelId="{B34504B6-1E50-4095-9E40-52CB89060D1F}" type="presParOf" srcId="{8C86E09A-17F1-49DE-9EBD-B773758C19B0}" destId="{E49B10E1-9083-4B21-9AAD-07630EB7A84C}" srcOrd="1" destOrd="0" presId="urn:microsoft.com/office/officeart/2005/8/layout/chevron2"/>
    <dgm:cxn modelId="{A3528514-455A-40A6-91A4-D9B1566FFDAF}" type="presParOf" srcId="{35581CDA-DA84-4080-AD3E-1D51C9746995}" destId="{CEC0B809-527B-4CB4-8F07-5B00619ED6E0}" srcOrd="1" destOrd="0" presId="urn:microsoft.com/office/officeart/2005/8/layout/chevron2"/>
    <dgm:cxn modelId="{7B644F54-2B03-4A86-B681-D59F728FA5CE}" type="presParOf" srcId="{35581CDA-DA84-4080-AD3E-1D51C9746995}" destId="{02B65925-41B1-4CF3-85C2-F835CEFB5007}" srcOrd="2" destOrd="0" presId="urn:microsoft.com/office/officeart/2005/8/layout/chevron2"/>
    <dgm:cxn modelId="{7F2176CA-C0D9-478C-80E7-1E7FCE418EAE}" type="presParOf" srcId="{02B65925-41B1-4CF3-85C2-F835CEFB5007}" destId="{6FEF6729-B33F-4563-BC67-1D5F0DA29487}" srcOrd="0" destOrd="0" presId="urn:microsoft.com/office/officeart/2005/8/layout/chevron2"/>
    <dgm:cxn modelId="{20A48E9F-FD86-4568-BB6F-4AAC4F1E3879}" type="presParOf" srcId="{02B65925-41B1-4CF3-85C2-F835CEFB5007}" destId="{BBE14635-18AD-462A-8495-8FE1D758484D}" srcOrd="1" destOrd="0" presId="urn:microsoft.com/office/officeart/2005/8/layout/chevron2"/>
    <dgm:cxn modelId="{094BD4D6-2D60-493A-9F79-92C5842C443A}" type="presParOf" srcId="{35581CDA-DA84-4080-AD3E-1D51C9746995}" destId="{243D0D6A-64D6-432D-8913-9E6D697F0DD2}" srcOrd="3" destOrd="0" presId="urn:microsoft.com/office/officeart/2005/8/layout/chevron2"/>
    <dgm:cxn modelId="{ADF4A14B-FA28-48D3-9FC8-E1500F1D10FB}" type="presParOf" srcId="{35581CDA-DA84-4080-AD3E-1D51C9746995}" destId="{2963D9FE-F28A-495F-8DF5-9791264BD393}" srcOrd="4" destOrd="0" presId="urn:microsoft.com/office/officeart/2005/8/layout/chevron2"/>
    <dgm:cxn modelId="{A8605F62-E37B-4253-81F1-71E5405C3F1C}" type="presParOf" srcId="{2963D9FE-F28A-495F-8DF5-9791264BD393}" destId="{B0F3E31F-4178-4236-A6C4-11D65D9A1FAE}" srcOrd="0" destOrd="0" presId="urn:microsoft.com/office/officeart/2005/8/layout/chevron2"/>
    <dgm:cxn modelId="{9D5CBC06-8471-470C-81EB-77A4D28753FE}" type="presParOf" srcId="{2963D9FE-F28A-495F-8DF5-9791264BD393}" destId="{BA1C24AD-4414-4C14-A4F2-4D9123DDD619}" srcOrd="1" destOrd="0" presId="urn:microsoft.com/office/officeart/2005/8/layout/chevron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1AB1D4-7F94-427D-A6D4-C39696844009}" type="datetimeFigureOut">
              <a:rPr lang="ru-RU" smtClean="0"/>
              <a:pPr/>
              <a:t>07.04.2023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1D3F4D-8BAE-4436-9818-52B6BC54198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1D3F4D-8BAE-4436-9818-52B6BC541989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13328-7626-4E86-B930-27348C5E2B6C}" type="datetimeFigureOut">
              <a:rPr lang="ru-RU" smtClean="0"/>
              <a:pPr/>
              <a:t>07.04.2023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1F5CF-DDBD-4573-9369-C252FF2AD92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13328-7626-4E86-B930-27348C5E2B6C}" type="datetimeFigureOut">
              <a:rPr lang="ru-RU" smtClean="0"/>
              <a:pPr/>
              <a:t>07.04.2023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1F5CF-DDBD-4573-9369-C252FF2AD9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13328-7626-4E86-B930-27348C5E2B6C}" type="datetimeFigureOut">
              <a:rPr lang="ru-RU" smtClean="0"/>
              <a:pPr/>
              <a:t>07.04.2023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1F5CF-DDBD-4573-9369-C252FF2AD9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13328-7626-4E86-B930-27348C5E2B6C}" type="datetimeFigureOut">
              <a:rPr lang="ru-RU" smtClean="0"/>
              <a:pPr/>
              <a:t>07.04.2023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1F5CF-DDBD-4573-9369-C252FF2AD9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13328-7626-4E86-B930-27348C5E2B6C}" type="datetimeFigureOut">
              <a:rPr lang="ru-RU" smtClean="0"/>
              <a:pPr/>
              <a:t>07.04.2023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DB1F5CF-DDBD-4573-9369-C252FF2AD9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13328-7626-4E86-B930-27348C5E2B6C}" type="datetimeFigureOut">
              <a:rPr lang="ru-RU" smtClean="0"/>
              <a:pPr/>
              <a:t>07.04.2023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1F5CF-DDBD-4573-9369-C252FF2AD9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13328-7626-4E86-B930-27348C5E2B6C}" type="datetimeFigureOut">
              <a:rPr lang="ru-RU" smtClean="0"/>
              <a:pPr/>
              <a:t>07.04.2023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1F5CF-DDBD-4573-9369-C252FF2AD9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13328-7626-4E86-B930-27348C5E2B6C}" type="datetimeFigureOut">
              <a:rPr lang="ru-RU" smtClean="0"/>
              <a:pPr/>
              <a:t>07.04.2023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1F5CF-DDBD-4573-9369-C252FF2AD9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13328-7626-4E86-B930-27348C5E2B6C}" type="datetimeFigureOut">
              <a:rPr lang="ru-RU" smtClean="0"/>
              <a:pPr/>
              <a:t>07.04.2023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1F5CF-DDBD-4573-9369-C252FF2AD9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13328-7626-4E86-B930-27348C5E2B6C}" type="datetimeFigureOut">
              <a:rPr lang="ru-RU" smtClean="0"/>
              <a:pPr/>
              <a:t>07.04.2023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1F5CF-DDBD-4573-9369-C252FF2AD9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13328-7626-4E86-B930-27348C5E2B6C}" type="datetimeFigureOut">
              <a:rPr lang="ru-RU" smtClean="0"/>
              <a:pPr/>
              <a:t>07.04.2023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1F5CF-DDBD-4573-9369-C252FF2AD9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8FEF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BF13328-7626-4E86-B930-27348C5E2B6C}" type="datetimeFigureOut">
              <a:rPr lang="ru-RU" smtClean="0"/>
              <a:pPr/>
              <a:t>07.04.2023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DB1F5CF-DDBD-4573-9369-C252FF2AD92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АППО. Кафедра управления образованием</a:t>
            </a:r>
            <a:br>
              <a:rPr lang="ru-RU" sz="1800" dirty="0" smtClean="0"/>
            </a:br>
            <a:r>
              <a:rPr lang="ru-RU" sz="1800" dirty="0" smtClean="0"/>
              <a:t>«Управление качеством образования»</a:t>
            </a:r>
            <a:endParaRPr lang="ru-RU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1600" dirty="0" smtClean="0">
                <a:solidFill>
                  <a:srgbClr val="002060"/>
                </a:solidFill>
              </a:rPr>
              <a:t>Курсовая работа</a:t>
            </a:r>
          </a:p>
          <a:p>
            <a:pPr algn="ctr">
              <a:buNone/>
            </a:pPr>
            <a:r>
              <a:rPr lang="ru-RU" dirty="0" smtClean="0">
                <a:solidFill>
                  <a:srgbClr val="002060"/>
                </a:solidFill>
              </a:rPr>
              <a:t>«Методы оценки качества образования»</a:t>
            </a:r>
          </a:p>
          <a:p>
            <a:pPr algn="ctr"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pPr algn="r">
              <a:buNone/>
            </a:pPr>
            <a:r>
              <a:rPr lang="ru-RU" sz="1400" dirty="0" smtClean="0">
                <a:solidFill>
                  <a:srgbClr val="002060"/>
                </a:solidFill>
              </a:rPr>
              <a:t>слушатель курсов повышения квалификации</a:t>
            </a:r>
          </a:p>
          <a:p>
            <a:pPr algn="r">
              <a:buNone/>
            </a:pPr>
            <a:r>
              <a:rPr lang="ru-RU" sz="1400" dirty="0" smtClean="0">
                <a:solidFill>
                  <a:srgbClr val="002060"/>
                </a:solidFill>
              </a:rPr>
              <a:t> </a:t>
            </a:r>
            <a:r>
              <a:rPr lang="ru-RU" sz="1400" dirty="0" err="1" smtClean="0">
                <a:solidFill>
                  <a:srgbClr val="002060"/>
                </a:solidFill>
              </a:rPr>
              <a:t>Голубева</a:t>
            </a:r>
            <a:r>
              <a:rPr lang="ru-RU" sz="1400" dirty="0" smtClean="0">
                <a:solidFill>
                  <a:srgbClr val="002060"/>
                </a:solidFill>
              </a:rPr>
              <a:t> Н.В. , заместитель директора по МР</a:t>
            </a:r>
          </a:p>
          <a:p>
            <a:pPr algn="r">
              <a:buNone/>
            </a:pPr>
            <a:r>
              <a:rPr lang="ru-RU" sz="1400" dirty="0" smtClean="0">
                <a:solidFill>
                  <a:srgbClr val="002060"/>
                </a:solidFill>
              </a:rPr>
              <a:t>ГБОУШИ ОР</a:t>
            </a:r>
          </a:p>
          <a:p>
            <a:pPr algn="r">
              <a:buNone/>
            </a:pPr>
            <a:r>
              <a:rPr lang="ru-RU" sz="1400" dirty="0" smtClean="0">
                <a:solidFill>
                  <a:srgbClr val="002060"/>
                </a:solidFill>
              </a:rPr>
              <a:t> </a:t>
            </a:r>
          </a:p>
          <a:p>
            <a:pPr algn="r">
              <a:buNone/>
            </a:pPr>
            <a:r>
              <a:rPr lang="ru-RU" sz="1400" dirty="0" smtClean="0">
                <a:solidFill>
                  <a:srgbClr val="002060"/>
                </a:solidFill>
              </a:rPr>
              <a:t>Курортного района Санкт –Петербурга</a:t>
            </a:r>
          </a:p>
          <a:p>
            <a:pPr algn="r">
              <a:buNone/>
            </a:pPr>
            <a:endParaRPr lang="ru-RU" sz="1400" dirty="0" smtClean="0">
              <a:solidFill>
                <a:srgbClr val="002060"/>
              </a:solidFill>
            </a:endParaRPr>
          </a:p>
          <a:p>
            <a:pPr algn="r">
              <a:buNone/>
            </a:pPr>
            <a:endParaRPr lang="ru-RU" sz="1400" dirty="0" smtClean="0">
              <a:solidFill>
                <a:srgbClr val="002060"/>
              </a:solidFill>
            </a:endParaRPr>
          </a:p>
          <a:p>
            <a:pPr algn="r">
              <a:buNone/>
            </a:pPr>
            <a:endParaRPr lang="ru-RU" sz="1400" dirty="0" smtClean="0">
              <a:solidFill>
                <a:srgbClr val="002060"/>
              </a:solidFill>
            </a:endParaRPr>
          </a:p>
          <a:p>
            <a:pPr algn="r">
              <a:buNone/>
            </a:pPr>
            <a:endParaRPr lang="ru-RU" sz="1400" dirty="0" smtClean="0">
              <a:solidFill>
                <a:srgbClr val="002060"/>
              </a:solidFill>
            </a:endParaRPr>
          </a:p>
          <a:p>
            <a:pPr algn="r">
              <a:buNone/>
            </a:pPr>
            <a:endParaRPr lang="ru-RU" sz="1400" dirty="0" smtClean="0">
              <a:solidFill>
                <a:srgbClr val="002060"/>
              </a:solidFill>
            </a:endParaRPr>
          </a:p>
        </p:txBody>
      </p:sp>
      <p:pic>
        <p:nvPicPr>
          <p:cNvPr id="4" name="Picture 2" descr="C:\Users\jgs\Desktop\uchitel_sredi_knig_jpg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357166"/>
            <a:ext cx="1066824" cy="857256"/>
          </a:xfrm>
          <a:prstGeom prst="rect">
            <a:avLst/>
          </a:prstGeom>
          <a:noFill/>
        </p:spPr>
      </p:pic>
      <p:pic>
        <p:nvPicPr>
          <p:cNvPr id="5" name="Рисунок 4" descr="логотип.jpg"/>
          <p:cNvPicPr/>
          <p:nvPr/>
        </p:nvPicPr>
        <p:blipFill>
          <a:blip r:embed="rId3"/>
          <a:stretch>
            <a:fillRect/>
          </a:stretch>
        </p:blipFill>
        <p:spPr>
          <a:xfrm>
            <a:off x="6858016" y="3857628"/>
            <a:ext cx="642942" cy="642942"/>
          </a:xfrm>
          <a:prstGeom prst="rect">
            <a:avLst/>
          </a:prstGeom>
          <a:effectLst>
            <a:softEdge rad="127000"/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Горизонтальный свиток 5"/>
          <p:cNvSpPr/>
          <p:nvPr/>
        </p:nvSpPr>
        <p:spPr>
          <a:xfrm>
            <a:off x="857224" y="142852"/>
            <a:ext cx="7858180" cy="1143008"/>
          </a:xfrm>
          <a:prstGeom prst="horizontalScroll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74638"/>
            <a:ext cx="8001056" cy="1011222"/>
          </a:xfrm>
          <a:ln>
            <a:solidFill>
              <a:schemeClr val="accent2">
                <a:lumMod val="20000"/>
                <a:lumOff val="8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ru-RU" sz="4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7753B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ru-RU" sz="4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7753B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4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7753B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ru-RU" sz="4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7753B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27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Пример определения прогнозируемых результатов</a:t>
            </a:r>
            <a:r>
              <a:rPr lang="ru-RU" sz="31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ru-RU" sz="31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4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7753B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ru-RU" sz="4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7753B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endParaRPr lang="ru-RU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7753B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</a:rPr>
              <a:t>ИРО - индекс реальных учебных возможностей</a:t>
            </a:r>
          </a:p>
          <a:p>
            <a:pPr>
              <a:buNone/>
            </a:pPr>
            <a:r>
              <a:rPr lang="ru-RU" sz="1800" i="1" dirty="0" smtClean="0">
                <a:solidFill>
                  <a:schemeClr val="accent2">
                    <a:lumMod val="50000"/>
                  </a:schemeClr>
                </a:solidFill>
              </a:rPr>
              <a:t>(% освоения программного материала)</a:t>
            </a:r>
          </a:p>
          <a:p>
            <a:pPr>
              <a:buNone/>
            </a:pPr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</a:rPr>
              <a:t>ИКО- индекс качества обучения</a:t>
            </a:r>
          </a:p>
          <a:p>
            <a:pPr>
              <a:buNone/>
            </a:pPr>
            <a:r>
              <a:rPr lang="ru-RU" sz="1800" i="1" dirty="0" smtClean="0">
                <a:solidFill>
                  <a:schemeClr val="accent2">
                    <a:lumMod val="50000"/>
                  </a:schemeClr>
                </a:solidFill>
              </a:rPr>
              <a:t>(доля учащихся, имеющих по предмету от 4,0 до 5,0)</a:t>
            </a:r>
          </a:p>
          <a:p>
            <a:pPr>
              <a:buNone/>
            </a:pPr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</a:rPr>
              <a:t>ИСО – индекс прогнозируемой степени   </a:t>
            </a:r>
            <a:r>
              <a:rPr lang="ru-RU" sz="1800" dirty="0" err="1" smtClean="0">
                <a:solidFill>
                  <a:schemeClr val="accent2">
                    <a:lumMod val="50000"/>
                  </a:schemeClr>
                </a:solidFill>
              </a:rPr>
              <a:t>обученности</a:t>
            </a:r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</a:p>
          <a:p>
            <a:pPr>
              <a:buNone/>
            </a:pPr>
            <a:r>
              <a:rPr lang="ru-RU" sz="1800" i="1" dirty="0" smtClean="0">
                <a:solidFill>
                  <a:schemeClr val="accent2">
                    <a:lumMod val="50000"/>
                  </a:schemeClr>
                </a:solidFill>
              </a:rPr>
              <a:t>(индекс успеваемости класса)</a:t>
            </a:r>
          </a:p>
          <a:p>
            <a:pPr>
              <a:buNone/>
            </a:pPr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</a:rPr>
              <a:t>ИНО – индекс </a:t>
            </a:r>
            <a:r>
              <a:rPr lang="ru-RU" sz="1800" dirty="0" err="1" smtClean="0">
                <a:solidFill>
                  <a:schemeClr val="accent2">
                    <a:lumMod val="50000"/>
                  </a:schemeClr>
                </a:solidFill>
              </a:rPr>
              <a:t>неуспешности</a:t>
            </a:r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</a:rPr>
              <a:t> в обучении</a:t>
            </a:r>
          </a:p>
          <a:p>
            <a:pPr>
              <a:buNone/>
            </a:pPr>
            <a:r>
              <a:rPr lang="ru-RU" sz="1800" i="1" dirty="0" smtClean="0">
                <a:solidFill>
                  <a:schemeClr val="accent2">
                    <a:lumMod val="50000"/>
                  </a:schemeClr>
                </a:solidFill>
              </a:rPr>
              <a:t>(ожидаемый % невыполненных заданий в контрольной работе)</a:t>
            </a:r>
          </a:p>
          <a:p>
            <a:pPr>
              <a:buNone/>
            </a:pPr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dirty="0" smtClean="0"/>
              <a:t>Анализ контрольной работы по  _____________</a:t>
            </a:r>
            <a:br>
              <a:rPr lang="ru-RU" sz="2000" dirty="0" smtClean="0"/>
            </a:br>
            <a:r>
              <a:rPr lang="ru-RU" sz="2000" dirty="0" smtClean="0"/>
              <a:t>____________ -го класса</a:t>
            </a:r>
            <a:br>
              <a:rPr lang="ru-RU" sz="2000" dirty="0" smtClean="0"/>
            </a:br>
            <a:r>
              <a:rPr lang="ru-RU" sz="2000" dirty="0" smtClean="0"/>
              <a:t>(______________201…. г.)</a:t>
            </a:r>
            <a:br>
              <a:rPr lang="ru-RU" sz="2000" dirty="0" smtClean="0"/>
            </a:br>
            <a:endParaRPr lang="ru-RU" sz="2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595" cy="36017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748145"/>
                <a:gridCol w="748145"/>
                <a:gridCol w="748145"/>
                <a:gridCol w="748145"/>
                <a:gridCol w="748145"/>
                <a:gridCol w="748145"/>
                <a:gridCol w="748145"/>
                <a:gridCol w="748145"/>
                <a:gridCol w="748145"/>
                <a:gridCol w="748145"/>
                <a:gridCol w="748145"/>
              </a:tblGrid>
              <a:tr h="370840">
                <a:tc rowSpan="2"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№</a:t>
                      </a:r>
                      <a:endParaRPr lang="ru-RU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Учебные элементы</a:t>
                      </a:r>
                      <a:endParaRPr lang="ru-RU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Оценка учащегося</a:t>
                      </a:r>
                      <a:endParaRPr lang="ru-RU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ru-RU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ru-RU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ru-RU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ru-RU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5</a:t>
                      </a:r>
                      <a:endParaRPr lang="ru-RU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6</a:t>
                      </a:r>
                      <a:endParaRPr lang="ru-RU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7</a:t>
                      </a:r>
                      <a:endParaRPr lang="ru-RU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8</a:t>
                      </a:r>
                      <a:endParaRPr lang="ru-RU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ru-RU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ru-RU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И т.д.</a:t>
                      </a:r>
                      <a:endParaRPr lang="ru-RU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1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Итого</a:t>
                      </a:r>
                    </a:p>
                    <a:p>
                      <a:r>
                        <a:rPr kumimoji="0" lang="ru-RU" sz="11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учащихся _____________</a:t>
                      </a:r>
                      <a:endParaRPr lang="ru-RU" sz="11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Выполнено заданий (Ф) -_____________</a:t>
                      </a:r>
                      <a:endParaRPr lang="ru-RU" sz="14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1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Сумма оценок -</a:t>
                      </a:r>
                      <a:endParaRPr lang="ru-RU" sz="11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</a:rPr>
              <a:t>Учебные элементы (% выполнения учащимися):</a:t>
            </a:r>
          </a:p>
          <a:p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</a:rPr>
              <a:t>1.</a:t>
            </a:r>
          </a:p>
          <a:p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</a:rPr>
              <a:t>2.</a:t>
            </a:r>
          </a:p>
          <a:p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</a:rPr>
              <a:t>3.</a:t>
            </a:r>
          </a:p>
          <a:p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</a:rPr>
              <a:t>И т.д.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25536"/>
          </a:xfrm>
          <a:prstGeom prst="horizontalScroll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r>
              <a:rPr lang="ru-RU" sz="2800" b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Обратная сторона бланка анализа контрольной работы</a:t>
            </a:r>
            <a:endParaRPr lang="ru-RU" sz="2800" b="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524000" y="4011955"/>
          <a:ext cx="6096000" cy="168963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048000"/>
                <a:gridCol w="3048000"/>
              </a:tblGrid>
              <a:tr h="3061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Прогнозируемые показатели</a:t>
                      </a:r>
                      <a:endParaRPr lang="ru-RU" sz="11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Полученные показатели</a:t>
                      </a:r>
                      <a:endParaRPr lang="ru-RU" sz="11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61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ИРО=</a:t>
                      </a:r>
                      <a:endParaRPr lang="ru-RU" sz="11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РЕЗ=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ОЦ=</a:t>
                      </a:r>
                      <a:endParaRPr lang="ru-RU" sz="11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61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ИКО=</a:t>
                      </a:r>
                      <a:endParaRPr lang="ru-RU" sz="11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КО=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УР=</a:t>
                      </a:r>
                      <a:endParaRPr lang="ru-RU" sz="11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61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ИСО=</a:t>
                      </a:r>
                      <a:endParaRPr lang="ru-RU" sz="11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СО=</a:t>
                      </a:r>
                      <a:endParaRPr lang="ru-RU" sz="11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61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ИНО=</a:t>
                      </a:r>
                      <a:endParaRPr lang="ru-RU" sz="11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НО=</a:t>
                      </a:r>
                      <a:endParaRPr lang="ru-RU" sz="11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Под элементами подсистемы «Полученные результаты» понимаем: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РЕЗ – результативность</a:t>
            </a:r>
          </a:p>
          <a:p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ОЦ – оценочный показатель</a:t>
            </a:r>
          </a:p>
          <a:p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КО – показатель качества </a:t>
            </a:r>
          </a:p>
          <a:p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УР – показатель реализации ожидаемых результатов обучения</a:t>
            </a:r>
          </a:p>
          <a:p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СО – показатель степени </a:t>
            </a:r>
            <a:r>
              <a:rPr lang="ru-RU" sz="2000" dirty="0" err="1" smtClean="0">
                <a:solidFill>
                  <a:schemeClr val="accent2">
                    <a:lumMod val="50000"/>
                  </a:schemeClr>
                </a:solidFill>
              </a:rPr>
              <a:t>обученности</a:t>
            </a:r>
            <a:endParaRPr lang="ru-RU" sz="20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НО – показатель </a:t>
            </a:r>
            <a:r>
              <a:rPr lang="ru-RU" sz="2000" dirty="0" err="1" smtClean="0">
                <a:solidFill>
                  <a:schemeClr val="accent2">
                    <a:lumMod val="50000"/>
                  </a:schemeClr>
                </a:solidFill>
              </a:rPr>
              <a:t>неуспешности</a:t>
            </a:r>
            <a:endParaRPr lang="ru-RU" sz="2000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ru-RU" sz="20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sz="2000" b="1" i="1" u="sng" dirty="0" smtClean="0">
                <a:solidFill>
                  <a:schemeClr val="accent2">
                    <a:lumMod val="50000"/>
                  </a:schemeClr>
                </a:solidFill>
              </a:rPr>
              <a:t>Показатели определяются по формулам:</a:t>
            </a:r>
          </a:p>
          <a:p>
            <a:pPr>
              <a:buNone/>
            </a:pPr>
            <a:r>
              <a:rPr lang="ru-RU" sz="1100" dirty="0" smtClean="0">
                <a:solidFill>
                  <a:schemeClr val="accent2">
                    <a:lumMod val="50000"/>
                  </a:schemeClr>
                </a:solidFill>
              </a:rPr>
              <a:t>             Ф×100%                                                        сумма оценок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 × </a:t>
            </a:r>
            <a:r>
              <a:rPr lang="ru-RU" sz="1100" dirty="0" smtClean="0">
                <a:solidFill>
                  <a:schemeClr val="accent2">
                    <a:lumMod val="50000"/>
                  </a:schemeClr>
                </a:solidFill>
              </a:rPr>
              <a:t>100%                           кол-во уч-ся на «4» и «5»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1100" dirty="0" smtClean="0">
                <a:solidFill>
                  <a:schemeClr val="accent2">
                    <a:lumMod val="50000"/>
                  </a:schemeClr>
                </a:solidFill>
              </a:rPr>
              <a:t>×100%</a:t>
            </a:r>
            <a:endParaRPr lang="ru-RU" sz="1100" b="1" i="1" u="sng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sz="1100" dirty="0" smtClean="0">
                <a:solidFill>
                  <a:schemeClr val="accent2">
                    <a:lumMod val="50000"/>
                  </a:schemeClr>
                </a:solidFill>
              </a:rPr>
              <a:t>РЕЗ = ------------------- =                                 ОЦ= ---------------------------------- =           КО = -------------------------------- --------------   </a:t>
            </a:r>
          </a:p>
          <a:p>
            <a:pPr>
              <a:buNone/>
            </a:pPr>
            <a:r>
              <a:rPr lang="ru-RU" sz="1100" dirty="0" smtClean="0">
                <a:solidFill>
                  <a:schemeClr val="accent2">
                    <a:lumMod val="50000"/>
                  </a:schemeClr>
                </a:solidFill>
              </a:rPr>
              <a:t>                   Д                                                                «5» × кол – во уч-ся                                   общее кол-во уч-ся</a:t>
            </a:r>
          </a:p>
          <a:p>
            <a:pPr>
              <a:buNone/>
            </a:pPr>
            <a:r>
              <a:rPr lang="ru-RU" sz="2000" b="1" i="1" dirty="0" smtClean="0">
                <a:solidFill>
                  <a:schemeClr val="accent2">
                    <a:lumMod val="50000"/>
                  </a:schemeClr>
                </a:solidFill>
              </a:rPr>
              <a:t>                                           </a:t>
            </a:r>
            <a:r>
              <a:rPr lang="ru-RU" sz="1100" dirty="0" smtClean="0">
                <a:solidFill>
                  <a:schemeClr val="accent2">
                    <a:lumMod val="50000"/>
                  </a:schemeClr>
                </a:solidFill>
              </a:rPr>
              <a:t>кол-во уч-ся без двоек 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×</a:t>
            </a:r>
            <a:r>
              <a:rPr lang="ru-RU" sz="1100" dirty="0" smtClean="0">
                <a:solidFill>
                  <a:schemeClr val="accent2">
                    <a:lumMod val="50000"/>
                  </a:schemeClr>
                </a:solidFill>
              </a:rPr>
              <a:t>100%</a:t>
            </a:r>
            <a:endParaRPr lang="ru-RU" sz="1100" b="1" i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sz="1100" dirty="0" smtClean="0">
                <a:solidFill>
                  <a:schemeClr val="accent2">
                    <a:lumMod val="50000"/>
                  </a:schemeClr>
                </a:solidFill>
              </a:rPr>
              <a:t>УР =РЕЗ – ИРО                                       СО = -------------------------------------------                 НО = 100% - РЕЗ</a:t>
            </a:r>
          </a:p>
          <a:p>
            <a:pPr>
              <a:buNone/>
            </a:pP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                                                 </a:t>
            </a:r>
            <a:r>
              <a:rPr lang="ru-RU" sz="1100" dirty="0" smtClean="0">
                <a:solidFill>
                  <a:schemeClr val="accent2">
                    <a:lumMod val="50000"/>
                  </a:schemeClr>
                </a:solidFill>
              </a:rPr>
              <a:t>общее кол-во уч-ся</a:t>
            </a:r>
            <a:endParaRPr lang="ru-RU" sz="11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Математическая модель может быть представлена так: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РЕЗ &gt;ИРО</a:t>
            </a:r>
          </a:p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ОЦ=РЕЗ</a:t>
            </a:r>
          </a:p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КО &gt;ИКО</a:t>
            </a:r>
          </a:p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УР &gt;0%</a:t>
            </a:r>
          </a:p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СО=100%</a:t>
            </a:r>
          </a:p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НО&lt;ИНО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Шаблон письменной характеристики контрольной работы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ru-RU" sz="1800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ru-RU" sz="18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</a:rPr>
              <a:t>Результативность выполнения работы ________(высокая, достаточная, низкая). Оценки выставлены _________ (объективно, необъективно).  «Сильные» учащиеся _________ (справились, не справились) с работой. Прогнозируемый показатель результативности ___________(реализован, не реализован). Работа со «слабыми» учащимися ________ (проведена на должном уровне, не проведена), показатель </a:t>
            </a:r>
            <a:r>
              <a:rPr lang="ru-RU" sz="1800" dirty="0" err="1" smtClean="0">
                <a:solidFill>
                  <a:schemeClr val="accent2">
                    <a:lumMod val="50000"/>
                  </a:schemeClr>
                </a:solidFill>
              </a:rPr>
              <a:t>неуспешности</a:t>
            </a:r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</a:rPr>
              <a:t>  _____ (снижен, не снижен). Типичные ошибки в заданиях №____ и №____, уровень преподавания ______ (оптимальный, критический).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8229600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600200"/>
            <a:ext cx="8543956" cy="4709160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 smtClean="0">
              <a:solidFill>
                <a:srgbClr val="F7753B"/>
              </a:solidFill>
            </a:endParaRPr>
          </a:p>
          <a:p>
            <a:pPr>
              <a:buNone/>
            </a:pPr>
            <a:endParaRPr lang="ru-RU" dirty="0">
              <a:solidFill>
                <a:srgbClr val="F7753B"/>
              </a:solidFill>
            </a:endParaRPr>
          </a:p>
        </p:txBody>
      </p:sp>
      <p:sp>
        <p:nvSpPr>
          <p:cNvPr id="4" name="Горизонтальный свиток 3"/>
          <p:cNvSpPr/>
          <p:nvPr/>
        </p:nvSpPr>
        <p:spPr>
          <a:xfrm>
            <a:off x="357158" y="0"/>
            <a:ext cx="8215370" cy="1571636"/>
          </a:xfrm>
          <a:prstGeom prst="horizontalScroll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Оценка эффективности учебного процесса</a:t>
            </a:r>
            <a:endParaRPr lang="ru-RU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357159" y="2000240"/>
          <a:ext cx="8286807" cy="439412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762269"/>
                <a:gridCol w="4595844"/>
                <a:gridCol w="928694"/>
              </a:tblGrid>
              <a:tr h="553645">
                <a:tc>
                  <a:txBody>
                    <a:bodyPr/>
                    <a:lstStyle/>
                    <a:p>
                      <a:r>
                        <a:rPr lang="ru-RU" dirty="0" smtClean="0"/>
                        <a:t>Показатели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Уровень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Баллы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53645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Результативность</a:t>
                      </a:r>
                      <a:endParaRPr lang="ru-RU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Высокий   РЕЗ 80% и выше</a:t>
                      </a:r>
                    </a:p>
                    <a:p>
                      <a:r>
                        <a:rPr lang="ru-RU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Достаточный  РЕЗ= 71-79%</a:t>
                      </a:r>
                    </a:p>
                    <a:p>
                      <a:r>
                        <a:rPr lang="ru-RU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Средний  РЕЗ=</a:t>
                      </a:r>
                      <a:r>
                        <a:rPr lang="ru-RU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60-70%</a:t>
                      </a:r>
                    </a:p>
                    <a:p>
                      <a:r>
                        <a:rPr lang="ru-RU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Критический  РЕЗ ниже 60%</a:t>
                      </a:r>
                      <a:endParaRPr lang="ru-RU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  <a:p>
                      <a:r>
                        <a:rPr lang="ru-RU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  <a:p>
                      <a:r>
                        <a:rPr lang="ru-RU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  <a:p>
                      <a:r>
                        <a:rPr lang="ru-RU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-1</a:t>
                      </a:r>
                      <a:endParaRPr lang="ru-RU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553645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Объективность выставления оценок</a:t>
                      </a:r>
                      <a:endParaRPr lang="ru-RU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ОЦ=РЕЗ ( или отличаются не более чем на 10%) объективно </a:t>
                      </a:r>
                    </a:p>
                    <a:p>
                      <a:r>
                        <a:rPr lang="ru-RU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ОЦ</a:t>
                      </a:r>
                      <a:r>
                        <a:rPr lang="ru-RU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и </a:t>
                      </a:r>
                      <a:r>
                        <a:rPr lang="ru-RU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РЕЗ отличаются</a:t>
                      </a:r>
                      <a:r>
                        <a:rPr lang="ru-RU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более чем на 10%</a:t>
                      </a:r>
                    </a:p>
                    <a:p>
                      <a:r>
                        <a:rPr lang="ru-RU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необъективно</a:t>
                      </a:r>
                      <a:endParaRPr lang="ru-RU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  <a:p>
                      <a:endParaRPr lang="ru-RU" dirty="0" smtClean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  <a:p>
                      <a:r>
                        <a:rPr lang="ru-RU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-1</a:t>
                      </a:r>
                      <a:endParaRPr lang="ru-RU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553645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Работа с сильными учащимися</a:t>
                      </a:r>
                      <a:endParaRPr lang="ru-RU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Высокий  КО&gt; ИКО</a:t>
                      </a:r>
                    </a:p>
                    <a:p>
                      <a:r>
                        <a:rPr lang="ru-RU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Достаточный  КО= ИКО</a:t>
                      </a:r>
                    </a:p>
                    <a:p>
                      <a:r>
                        <a:rPr lang="ru-RU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Среднеий</a:t>
                      </a:r>
                      <a:r>
                        <a:rPr lang="ru-RU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 КО&lt; ИКО (до 10%)</a:t>
                      </a:r>
                      <a:endParaRPr lang="ru-RU" baseline="0" dirty="0" smtClean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  <a:p>
                      <a:r>
                        <a:rPr lang="ru-RU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Критический  </a:t>
                      </a:r>
                      <a:r>
                        <a:rPr lang="ru-RU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КО&lt; ИКО (более</a:t>
                      </a:r>
                      <a:r>
                        <a:rPr lang="ru-RU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чем на</a:t>
                      </a:r>
                      <a:r>
                        <a:rPr lang="ru-RU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10%)</a:t>
                      </a:r>
                    </a:p>
                    <a:p>
                      <a:endParaRPr lang="ru-RU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  <a:p>
                      <a:r>
                        <a:rPr lang="ru-RU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  <a:p>
                      <a:r>
                        <a:rPr lang="ru-RU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  <a:p>
                      <a:r>
                        <a:rPr lang="ru-RU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-1</a:t>
                      </a:r>
                      <a:endParaRPr lang="ru-RU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600200"/>
            <a:ext cx="8258204" cy="4709160"/>
          </a:xfrm>
          <a:solidFill>
            <a:schemeClr val="accent4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endParaRPr lang="ru-RU" dirty="0" smtClean="0">
              <a:solidFill>
                <a:srgbClr val="F7753B"/>
              </a:solidFill>
            </a:endParaRPr>
          </a:p>
          <a:p>
            <a:pPr>
              <a:buNone/>
            </a:pPr>
            <a:endParaRPr lang="ru-RU" dirty="0">
              <a:solidFill>
                <a:srgbClr val="F7753B"/>
              </a:solidFill>
            </a:endParaRPr>
          </a:p>
        </p:txBody>
      </p:sp>
      <p:sp>
        <p:nvSpPr>
          <p:cNvPr id="4" name="Горизонтальный свиток 3"/>
          <p:cNvSpPr/>
          <p:nvPr/>
        </p:nvSpPr>
        <p:spPr>
          <a:xfrm>
            <a:off x="357158" y="0"/>
            <a:ext cx="8358246" cy="1500174"/>
          </a:xfrm>
          <a:prstGeom prst="horizontalScroll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Оценка эффективности учебного процесса</a:t>
            </a:r>
          </a:p>
          <a:p>
            <a:pPr algn="ctr"/>
            <a:r>
              <a:rPr lang="ru-RU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(ПРОДОЛЖЕНИЕ ТАБЛИЦЫ)</a:t>
            </a:r>
            <a:endParaRPr lang="ru-RU" b="1" i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428595" y="1571612"/>
          <a:ext cx="8286809" cy="533744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762269"/>
                <a:gridCol w="4595846"/>
                <a:gridCol w="928694"/>
              </a:tblGrid>
              <a:tr h="563364">
                <a:tc>
                  <a:txBody>
                    <a:bodyPr/>
                    <a:lstStyle/>
                    <a:p>
                      <a:r>
                        <a:rPr lang="ru-RU" dirty="0" smtClean="0"/>
                        <a:t>Показатели</a:t>
                      </a:r>
                      <a:endParaRPr lang="ru-RU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Уровень</a:t>
                      </a:r>
                      <a:endParaRPr lang="ru-RU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Баллы</a:t>
                      </a:r>
                      <a:endParaRPr lang="ru-RU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1238318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Реализация учебных возможностей учащихся</a:t>
                      </a:r>
                      <a:endParaRPr lang="ru-RU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Высокий                              УР&gt;100%</a:t>
                      </a:r>
                    </a:p>
                    <a:p>
                      <a:r>
                        <a:rPr lang="ru-RU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Достаточный                       УР=96-100%</a:t>
                      </a:r>
                    </a:p>
                    <a:p>
                      <a:r>
                        <a:rPr lang="ru-RU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Средний достаточный        УР=90-95%</a:t>
                      </a:r>
                    </a:p>
                    <a:p>
                      <a:r>
                        <a:rPr lang="ru-RU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Критический                        УР&lt;90%</a:t>
                      </a:r>
                      <a:endParaRPr lang="ru-RU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  <a:p>
                      <a:r>
                        <a:rPr lang="ru-RU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  <a:p>
                      <a:r>
                        <a:rPr lang="ru-RU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  <a:p>
                      <a:r>
                        <a:rPr lang="ru-RU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-1</a:t>
                      </a:r>
                      <a:endParaRPr lang="ru-RU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1524084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Работа с учащимися, испытывающими трудности при усвоении учебного материала</a:t>
                      </a:r>
                      <a:endParaRPr lang="ru-RU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Высокий </a:t>
                      </a:r>
                      <a:r>
                        <a:rPr lang="ru-RU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                            СО </a:t>
                      </a:r>
                      <a:r>
                        <a:rPr lang="ru-RU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&gt;ИСО</a:t>
                      </a:r>
                    </a:p>
                    <a:p>
                      <a:r>
                        <a:rPr lang="ru-RU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Достаточный                       </a:t>
                      </a:r>
                      <a:r>
                        <a:rPr lang="ru-RU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СО =</a:t>
                      </a:r>
                      <a:r>
                        <a:rPr lang="ru-RU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ИСО</a:t>
                      </a:r>
                    </a:p>
                    <a:p>
                      <a:r>
                        <a:rPr lang="ru-RU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Средний достаточный    </a:t>
                      </a:r>
                      <a:r>
                        <a:rPr lang="ru-RU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СО &lt; </a:t>
                      </a:r>
                      <a:r>
                        <a:rPr lang="ru-RU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ИСО(до 10%)</a:t>
                      </a:r>
                    </a:p>
                    <a:p>
                      <a:r>
                        <a:rPr lang="ru-RU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Критический  </a:t>
                      </a:r>
                      <a:r>
                        <a:rPr lang="ru-RU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СО &lt; </a:t>
                      </a:r>
                      <a:r>
                        <a:rPr lang="ru-RU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ИСО(более</a:t>
                      </a:r>
                      <a:r>
                        <a:rPr lang="ru-RU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чем на </a:t>
                      </a:r>
                      <a:r>
                        <a:rPr lang="ru-RU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10%)</a:t>
                      </a:r>
                    </a:p>
                    <a:p>
                      <a:endParaRPr lang="ru-RU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  <a:p>
                      <a:r>
                        <a:rPr lang="ru-RU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  <a:p>
                      <a:r>
                        <a:rPr lang="ru-RU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  <a:p>
                      <a:r>
                        <a:rPr lang="ru-RU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-1</a:t>
                      </a:r>
                      <a:endParaRPr lang="ru-RU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146058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Уровень преподавания</a:t>
                      </a:r>
                      <a:endParaRPr lang="ru-RU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Оптимальный (разница между ожидаемыми и полученными показателями</a:t>
                      </a:r>
                      <a:r>
                        <a:rPr lang="ru-RU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(УР) – 0% - 9%)</a:t>
                      </a:r>
                      <a:endParaRPr lang="ru-RU" dirty="0" smtClean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  <a:p>
                      <a:r>
                        <a:rPr lang="ru-RU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Достаточный</a:t>
                      </a:r>
                    </a:p>
                    <a:p>
                      <a:r>
                        <a:rPr lang="ru-RU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Средний достаточный</a:t>
                      </a:r>
                    </a:p>
                    <a:p>
                      <a:r>
                        <a:rPr lang="ru-RU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Критический(разница между ожидаемыми и полученными показателями</a:t>
                      </a:r>
                      <a:r>
                        <a:rPr lang="ru-RU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(УР) </a:t>
                      </a:r>
                      <a:r>
                        <a:rPr lang="ru-RU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&gt;</a:t>
                      </a:r>
                      <a:r>
                        <a:rPr lang="ru-RU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10%)</a:t>
                      </a:r>
                      <a:endParaRPr lang="ru-RU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&lt; 7-9&gt;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&lt; 4-6&gt;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&lt; 2-0&gt;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&lt; -2-(-5)&gt;</a:t>
                      </a:r>
                    </a:p>
                    <a:p>
                      <a:endParaRPr lang="ru-RU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Autofit/>
          </a:bodyPr>
          <a:lstStyle/>
          <a:p>
            <a:r>
              <a:rPr lang="ru-RU" sz="2400" dirty="0" smtClean="0"/>
              <a:t>Характеристика контрольных работ по русскому языку по всем классам</a:t>
            </a:r>
            <a:br>
              <a:rPr lang="ru-RU" sz="2400" dirty="0" smtClean="0"/>
            </a:br>
            <a:r>
              <a:rPr lang="ru-RU" sz="2400" dirty="0" smtClean="0"/>
              <a:t>(протокол анализа)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44" y="1643050"/>
          <a:ext cx="8715438" cy="403377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68382"/>
                <a:gridCol w="968382"/>
                <a:gridCol w="968382"/>
                <a:gridCol w="968382"/>
                <a:gridCol w="968382"/>
                <a:gridCol w="968382"/>
                <a:gridCol w="968382"/>
                <a:gridCol w="968382"/>
                <a:gridCol w="968382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/>
                        <a:t>Показатели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/>
                        <a:t>8  «а»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/>
                        <a:t>8 «б»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/>
                        <a:t>9 «а»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/>
                        <a:t>9 «б»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/>
                        <a:t>10 «а»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/>
                        <a:t>10 «б»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/>
                        <a:t>11 «а»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/>
                        <a:t>11 «б»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Результативность</a:t>
                      </a:r>
                      <a:endParaRPr lang="ru-RU" sz="11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низкая</a:t>
                      </a:r>
                      <a:endParaRPr lang="ru-RU" sz="11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низкая</a:t>
                      </a:r>
                      <a:endParaRPr lang="ru-RU" sz="11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высокая</a:t>
                      </a:r>
                      <a:endParaRPr lang="ru-RU" sz="110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низкая</a:t>
                      </a:r>
                      <a:endParaRPr lang="ru-RU" sz="11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высокая</a:t>
                      </a:r>
                      <a:endParaRPr lang="ru-RU" sz="110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высокая</a:t>
                      </a:r>
                      <a:endParaRPr lang="ru-RU" sz="110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высокая</a:t>
                      </a:r>
                      <a:endParaRPr lang="ru-RU" sz="110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достаточная</a:t>
                      </a:r>
                      <a:endParaRPr lang="ru-RU" sz="110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Объективность</a:t>
                      </a:r>
                      <a:endParaRPr lang="ru-RU" sz="11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объективно</a:t>
                      </a:r>
                      <a:endParaRPr lang="ru-RU" sz="110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Не объективно</a:t>
                      </a:r>
                      <a:endParaRPr lang="ru-RU" sz="11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объективно</a:t>
                      </a:r>
                      <a:endParaRPr lang="ru-RU" sz="110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Не объективно</a:t>
                      </a:r>
                      <a:endParaRPr lang="ru-RU" sz="11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объективно</a:t>
                      </a:r>
                      <a:endParaRPr lang="ru-RU" sz="110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объективно</a:t>
                      </a:r>
                      <a:endParaRPr lang="ru-RU" sz="110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объективно</a:t>
                      </a:r>
                      <a:endParaRPr lang="ru-RU" sz="110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объективно</a:t>
                      </a:r>
                      <a:endParaRPr lang="ru-RU" sz="110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Сильные учащиеся</a:t>
                      </a:r>
                      <a:endParaRPr lang="ru-RU" sz="110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справились</a:t>
                      </a:r>
                      <a:endParaRPr lang="ru-RU" sz="11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справились</a:t>
                      </a:r>
                      <a:endParaRPr lang="ru-RU" sz="110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справились</a:t>
                      </a:r>
                      <a:endParaRPr lang="ru-RU" sz="110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справились</a:t>
                      </a:r>
                      <a:endParaRPr lang="ru-RU" sz="110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справились</a:t>
                      </a:r>
                      <a:endParaRPr lang="ru-RU" sz="110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справились</a:t>
                      </a:r>
                      <a:endParaRPr lang="ru-RU" sz="110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справились</a:t>
                      </a:r>
                      <a:endParaRPr lang="ru-RU" sz="110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справились</a:t>
                      </a:r>
                      <a:endParaRPr lang="ru-RU" sz="110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Прогнозированный показатель результативности</a:t>
                      </a:r>
                      <a:endParaRPr lang="ru-RU" sz="110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реализован</a:t>
                      </a:r>
                      <a:endParaRPr lang="ru-RU" sz="11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реализован</a:t>
                      </a:r>
                      <a:endParaRPr lang="ru-RU" sz="11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реализован</a:t>
                      </a:r>
                      <a:endParaRPr lang="ru-RU" sz="11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Не реализован</a:t>
                      </a:r>
                      <a:endParaRPr lang="ru-RU" sz="11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реализован</a:t>
                      </a:r>
                      <a:endParaRPr lang="ru-RU" sz="110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реализован</a:t>
                      </a:r>
                      <a:endParaRPr lang="ru-RU" sz="110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реализован</a:t>
                      </a:r>
                      <a:endParaRPr lang="ru-RU" sz="110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реализован</a:t>
                      </a:r>
                      <a:endParaRPr lang="ru-RU" sz="110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Работа со слабыми учащимися</a:t>
                      </a:r>
                      <a:endParaRPr lang="ru-RU" sz="110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Не проведена</a:t>
                      </a:r>
                      <a:endParaRPr lang="ru-RU" sz="11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Не проведена</a:t>
                      </a:r>
                      <a:endParaRPr lang="ru-RU" sz="11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проведена</a:t>
                      </a:r>
                      <a:endParaRPr lang="ru-RU" sz="11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Не проведена</a:t>
                      </a:r>
                      <a:endParaRPr lang="ru-RU" sz="11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проведена</a:t>
                      </a:r>
                      <a:endParaRPr lang="ru-RU" sz="11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проведена</a:t>
                      </a:r>
                      <a:endParaRPr lang="ru-RU" sz="110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Не проведена</a:t>
                      </a:r>
                      <a:endParaRPr lang="ru-RU" sz="11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Не проведена</a:t>
                      </a:r>
                      <a:endParaRPr lang="ru-RU" sz="11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Показатель неуспешности</a:t>
                      </a:r>
                      <a:endParaRPr lang="ru-RU" sz="110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Не снижен</a:t>
                      </a:r>
                      <a:endParaRPr lang="ru-RU" sz="11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Не снижен</a:t>
                      </a:r>
                      <a:endParaRPr lang="ru-RU" sz="11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снижен</a:t>
                      </a:r>
                      <a:endParaRPr lang="ru-RU" sz="110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Не снижен</a:t>
                      </a:r>
                      <a:endParaRPr lang="ru-RU" sz="11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Не снижен</a:t>
                      </a:r>
                      <a:endParaRPr lang="ru-RU" sz="11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снижен</a:t>
                      </a:r>
                      <a:endParaRPr lang="ru-RU" sz="11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Не снижен</a:t>
                      </a:r>
                      <a:endParaRPr lang="ru-RU" sz="11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Не снижен</a:t>
                      </a:r>
                      <a:endParaRPr lang="ru-RU" sz="11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Уровень преподавания</a:t>
                      </a:r>
                      <a:endParaRPr lang="ru-RU" sz="11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оптимальный</a:t>
                      </a:r>
                      <a:endParaRPr lang="ru-RU" sz="11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критический</a:t>
                      </a:r>
                      <a:endParaRPr lang="ru-RU" sz="11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оптимальный</a:t>
                      </a:r>
                      <a:endParaRPr lang="ru-RU" sz="11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критический</a:t>
                      </a:r>
                      <a:endParaRPr lang="ru-RU" sz="11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оптимальный</a:t>
                      </a:r>
                      <a:endParaRPr lang="ru-RU" sz="11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оптимальный</a:t>
                      </a:r>
                      <a:endParaRPr lang="ru-RU" sz="11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оптимальный</a:t>
                      </a:r>
                      <a:endParaRPr lang="ru-RU" sz="11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оптимальный</a:t>
                      </a:r>
                      <a:endParaRPr lang="ru-RU" sz="11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u="sng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Образец: </a:t>
            </a:r>
            <a:r>
              <a:rPr lang="ru-RU" sz="2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r>
              <a:rPr lang="ru-RU" sz="2400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Результаты анализа</a:t>
            </a:r>
            <a:br>
              <a:rPr lang="ru-RU" sz="2400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r>
              <a:rPr lang="ru-RU" sz="2400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контрольной работы по 10 «б» классу</a:t>
            </a:r>
            <a:endParaRPr lang="ru-RU" sz="2400" i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>
                <a:solidFill>
                  <a:srgbClr val="FFFF00"/>
                </a:solidFill>
              </a:rPr>
              <a:t>      </a:t>
            </a:r>
            <a:r>
              <a:rPr lang="ru-RU" sz="2000" dirty="0" smtClean="0">
                <a:solidFill>
                  <a:srgbClr val="000066"/>
                </a:solidFill>
              </a:rPr>
              <a:t>«Показатели качества говорят о том, что образовательный процесс в классе проходит эффективно, так как результативность выполнения  контрольной работы  высокая, оценки выставлены объективно.</a:t>
            </a:r>
          </a:p>
          <a:p>
            <a:pPr algn="just">
              <a:buNone/>
            </a:pPr>
            <a:r>
              <a:rPr lang="ru-RU" sz="2000" dirty="0" smtClean="0">
                <a:solidFill>
                  <a:srgbClr val="000066"/>
                </a:solidFill>
              </a:rPr>
              <a:t>        Не только сильные, но и часть слабоуспевающих учащихся  справились с работой.</a:t>
            </a:r>
          </a:p>
          <a:p>
            <a:pPr algn="just">
              <a:buNone/>
            </a:pPr>
            <a:r>
              <a:rPr lang="ru-RU" sz="2000" dirty="0" smtClean="0">
                <a:solidFill>
                  <a:srgbClr val="000066"/>
                </a:solidFill>
              </a:rPr>
              <a:t>         Учебные возможности учащихся реализованы полностью, работа со слабыми проведена на должном уровне,  уровень преподавания  —   оптимальный.</a:t>
            </a:r>
          </a:p>
          <a:p>
            <a:pPr algn="just">
              <a:buNone/>
            </a:pPr>
            <a:r>
              <a:rPr lang="ru-RU" sz="2000" dirty="0" smtClean="0">
                <a:solidFill>
                  <a:srgbClr val="000066"/>
                </a:solidFill>
              </a:rPr>
              <a:t>          Типичные ошибки в задании  №</a:t>
            </a:r>
            <a:r>
              <a:rPr lang="en-US" sz="2000" dirty="0" smtClean="0">
                <a:solidFill>
                  <a:srgbClr val="000066"/>
                </a:solidFill>
              </a:rPr>
              <a:t>…</a:t>
            </a:r>
            <a:r>
              <a:rPr lang="ru-RU" sz="2000" dirty="0" smtClean="0">
                <a:solidFill>
                  <a:srgbClr val="000066"/>
                </a:solidFill>
              </a:rPr>
              <a:t>и №</a:t>
            </a:r>
            <a:r>
              <a:rPr lang="en-US" sz="2000" dirty="0" smtClean="0">
                <a:solidFill>
                  <a:srgbClr val="000066"/>
                </a:solidFill>
              </a:rPr>
              <a:t>…</a:t>
            </a:r>
            <a:r>
              <a:rPr lang="ru-RU" sz="2000" dirty="0" smtClean="0">
                <a:solidFill>
                  <a:srgbClr val="000066"/>
                </a:solidFill>
              </a:rPr>
              <a:t>».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Проблема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002060"/>
                </a:solidFill>
              </a:rPr>
              <a:t>Выбрать такую систему измерения и диагностики, которая позволила бы и учителю, и администрации ОУ своевременно получить информацию о качестве образовательного процесса, сравнивая полученные показатели с прогнозируемыми.. Создать условия для управления развитием класса и школы.</a:t>
            </a:r>
            <a:endParaRPr lang="ru-RU" sz="2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dirty="0" smtClean="0"/>
              <a:t>Данная программа удовлетворяет всем требованиям</a:t>
            </a:r>
            <a:r>
              <a:rPr lang="ru-RU" sz="2400" smtClean="0"/>
              <a:t>, предъявляемым </a:t>
            </a:r>
            <a:r>
              <a:rPr lang="ru-RU" sz="2400" dirty="0" smtClean="0"/>
              <a:t>к подобного рода программам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</a:rPr>
              <a:t>В нее включены наиболее </a:t>
            </a:r>
            <a:r>
              <a:rPr lang="ru-RU" sz="1800" smtClean="0">
                <a:solidFill>
                  <a:schemeClr val="accent2">
                    <a:lumMod val="50000"/>
                  </a:schemeClr>
                </a:solidFill>
              </a:rPr>
              <a:t>существенные характеристики учебного </a:t>
            </a:r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</a:rPr>
              <a:t>процесса</a:t>
            </a:r>
          </a:p>
          <a:p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</a:rPr>
              <a:t>Программа опирается на целостный подход к изучению качества обучения</a:t>
            </a:r>
          </a:p>
          <a:p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</a:rPr>
              <a:t>Выбор компонентов отвечает критерию оптимальности</a:t>
            </a:r>
          </a:p>
          <a:p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</a:rPr>
              <a:t>Обработка полученных данных происходит с опорой на методы математической статистики</a:t>
            </a:r>
          </a:p>
          <a:p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</a:rPr>
              <a:t>Предусмотрено сочетание количественного и качественного анализа</a:t>
            </a:r>
          </a:p>
          <a:p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</a:rPr>
              <a:t>Унифицирована измерительная шкала</a:t>
            </a:r>
          </a:p>
          <a:p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</a:rPr>
              <a:t>Программа отличается </a:t>
            </a:r>
            <a:r>
              <a:rPr lang="ru-RU" sz="1800" dirty="0" err="1" smtClean="0">
                <a:solidFill>
                  <a:schemeClr val="accent2">
                    <a:lumMod val="50000"/>
                  </a:schemeClr>
                </a:solidFill>
              </a:rPr>
              <a:t>репрезентабильностью</a:t>
            </a:r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ru-RU" sz="1800" dirty="0" err="1" smtClean="0">
                <a:solidFill>
                  <a:schemeClr val="accent2">
                    <a:lumMod val="50000"/>
                  </a:schemeClr>
                </a:solidFill>
              </a:rPr>
              <a:t>валидностью</a:t>
            </a:r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</a:rPr>
              <a:t> и надежностью измерительных методов</a:t>
            </a:r>
          </a:p>
          <a:p>
            <a:endParaRPr lang="ru-RU" sz="1800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ru-RU" sz="18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>
              <a:buNone/>
            </a:pPr>
            <a:endParaRPr lang="ru-RU" sz="18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5" name="Picture 2" descr="C:\Users\jgs\Desktop\uchitel_sredi_knig_jpg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00496" y="4786322"/>
            <a:ext cx="1066824" cy="8572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Цели педагогического анализа, которые способствуют улучшению учебного процесса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ru-RU" sz="20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Правильное определение результатов обучения</a:t>
            </a:r>
          </a:p>
          <a:p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Верная оценка этих результатов</a:t>
            </a:r>
          </a:p>
          <a:p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Подтверждение успешных результатов обучения «сильных» учащихся</a:t>
            </a:r>
          </a:p>
          <a:p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Учет реальных предпосылок к учебе</a:t>
            </a:r>
          </a:p>
          <a:p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Результаты обучения «слабых» учащихся</a:t>
            </a:r>
          </a:p>
          <a:p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Определение пробелов в обучении</a:t>
            </a:r>
            <a:endParaRPr lang="ru-RU" sz="20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Выбор методики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err="1" smtClean="0">
                <a:solidFill>
                  <a:srgbClr val="000066"/>
                </a:solidFill>
              </a:rPr>
              <a:t>Квалиметрический</a:t>
            </a:r>
            <a:r>
              <a:rPr lang="ru-RU" i="1" dirty="0" smtClean="0">
                <a:solidFill>
                  <a:srgbClr val="000066"/>
                </a:solidFill>
              </a:rPr>
              <a:t> метод анализа контрольных работ – инструмент оценки работы учителя</a:t>
            </a:r>
          </a:p>
          <a:p>
            <a:pPr>
              <a:buNone/>
            </a:pPr>
            <a:r>
              <a:rPr lang="ru-RU" sz="1800" dirty="0" smtClean="0">
                <a:solidFill>
                  <a:srgbClr val="000066"/>
                </a:solidFill>
              </a:rPr>
              <a:t>Автор используемой методики</a:t>
            </a:r>
            <a:r>
              <a:rPr lang="ru-RU" dirty="0" smtClean="0">
                <a:solidFill>
                  <a:srgbClr val="000066"/>
                </a:solidFill>
              </a:rPr>
              <a:t>:</a:t>
            </a:r>
          </a:p>
          <a:p>
            <a:pPr>
              <a:buNone/>
            </a:pPr>
            <a:r>
              <a:rPr lang="ru-RU" dirty="0" smtClean="0">
                <a:solidFill>
                  <a:srgbClr val="000066"/>
                </a:solidFill>
              </a:rPr>
              <a:t>     </a:t>
            </a:r>
            <a:r>
              <a:rPr lang="ru-RU" sz="2400" i="1" dirty="0" smtClean="0">
                <a:solidFill>
                  <a:srgbClr val="000066"/>
                </a:solidFill>
              </a:rPr>
              <a:t>Надежда   Борисовна  Фомина, доцент    кафедры       научных основ управления образования ТОИРО,   главный      редактор журнала «Качество образования в школе».</a:t>
            </a:r>
            <a:endParaRPr lang="ru-RU" sz="2400" i="1" dirty="0"/>
          </a:p>
        </p:txBody>
      </p:sp>
      <p:pic>
        <p:nvPicPr>
          <p:cNvPr id="4" name="Рисунок 3" descr="A8O6SRMCA0KFDJOCA4D2SSDCA3OBCMQCA9LNZCVCAI5DVNTCAI0GR9ICANFCXNVCAPWHJJRCATVGFQFCA92RUVFCAFIEEW4CAP5L4C9CA0JA1D3CAGIK6TSCAPLOAYVCA0SR00DCAV1XO5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5918" y="428604"/>
            <a:ext cx="984892" cy="785818"/>
          </a:xfrm>
          <a:prstGeom prst="rect">
            <a:avLst/>
          </a:prstGeom>
          <a:effectLst>
            <a:softEdge rad="1270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КВАЛИМЕТРИЯ</a:t>
            </a:r>
            <a:endParaRPr lang="ru-RU" sz="28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endParaRPr lang="ru-RU" sz="4000" dirty="0" smtClean="0">
              <a:solidFill>
                <a:srgbClr val="000066"/>
              </a:solidFill>
            </a:endParaRPr>
          </a:p>
          <a:p>
            <a:pPr algn="ctr">
              <a:buNone/>
            </a:pPr>
            <a:r>
              <a:rPr lang="ru-RU" sz="4000" dirty="0" smtClean="0">
                <a:solidFill>
                  <a:srgbClr val="000066"/>
                </a:solidFill>
              </a:rPr>
              <a:t> </a:t>
            </a:r>
            <a:r>
              <a:rPr lang="ru-RU" sz="2400" i="1" dirty="0" smtClean="0">
                <a:solidFill>
                  <a:srgbClr val="000066"/>
                </a:solidFill>
              </a:rPr>
              <a:t>Научная  дисциплина, изучающая   и        реализующая методы количественной  оценки  качества  продукции.</a:t>
            </a:r>
          </a:p>
          <a:p>
            <a:pPr algn="ctr">
              <a:buNone/>
            </a:pPr>
            <a:r>
              <a:rPr lang="ru-RU" sz="2400" b="1" i="1" dirty="0" smtClean="0">
                <a:solidFill>
                  <a:srgbClr val="000066"/>
                </a:solidFill>
              </a:rPr>
              <a:t>Данная методика </a:t>
            </a:r>
            <a:r>
              <a:rPr lang="ru-RU" sz="2400" i="1" dirty="0" smtClean="0">
                <a:solidFill>
                  <a:srgbClr val="000066"/>
                </a:solidFill>
              </a:rPr>
              <a:t>учитывает уровень реальной подготовки как каждого ученика, так и класса в целом</a:t>
            </a:r>
            <a:endParaRPr lang="ru-RU" sz="2400" i="1" dirty="0">
              <a:solidFill>
                <a:srgbClr val="000066"/>
              </a:solidFill>
            </a:endParaRPr>
          </a:p>
        </p:txBody>
      </p:sp>
      <p:pic>
        <p:nvPicPr>
          <p:cNvPr id="4" name="Рисунок 3" descr="A0D73ZICAT4R23KCAOLWV95CAKFKO3XCAU2BZ56CAJUDHT8CASZNY2ZCA1N2M0SCAHLO8XLCAGAWEF2CA85AOPMCAYUU3RZCAUWWAPECAQX8JGZCA21P8VLCAAIB2TMCAJ38GERCA1EFV5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4480" y="357167"/>
            <a:ext cx="1143007" cy="857256"/>
          </a:xfrm>
          <a:prstGeom prst="rect">
            <a:avLst/>
          </a:prstGeom>
          <a:effectLst>
            <a:softEdge rad="127000"/>
          </a:effec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Этапы работы</a:t>
            </a:r>
            <a:endParaRPr lang="ru-RU" sz="32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0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" name="Рисунок 4" descr="A9NHECPCARYIYIECA7Y4EWBCAAW7XXSCAYV2DKVCAXV2L8WCAIRUA8FCAKLIS00CA00E1WQCAFUXW3UCACJWJ9KCADII3L0CAU16RANCAQ7JTENCA77B6W4CAX89C0BCAOPFZIWCAVIM142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643042" y="428604"/>
            <a:ext cx="1176345" cy="714380"/>
          </a:xfrm>
          <a:prstGeom prst="rect">
            <a:avLst/>
          </a:prstGeom>
          <a:effectLst>
            <a:softEdge rad="63500"/>
          </a:effec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Горизонтальный свиток 5"/>
          <p:cNvSpPr/>
          <p:nvPr/>
        </p:nvSpPr>
        <p:spPr>
          <a:xfrm>
            <a:off x="857224" y="142852"/>
            <a:ext cx="7858180" cy="1143008"/>
          </a:xfrm>
          <a:prstGeom prst="horizontalScroll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74638"/>
            <a:ext cx="8001056" cy="1011222"/>
          </a:xfrm>
          <a:ln>
            <a:solidFill>
              <a:schemeClr val="accent2">
                <a:lumMod val="20000"/>
                <a:lumOff val="8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ru-RU" sz="4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7753B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ru-RU" sz="4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7753B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4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7753B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ru-RU" sz="4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7753B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31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Прогнозируемые результаты</a:t>
            </a:r>
            <a:br>
              <a:rPr lang="ru-RU" sz="31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4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7753B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ru-RU" sz="4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7753B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endParaRPr lang="ru-RU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7753B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1800" b="1" dirty="0" smtClean="0">
                <a:solidFill>
                  <a:schemeClr val="accent2">
                    <a:lumMod val="50000"/>
                  </a:schemeClr>
                </a:solidFill>
              </a:rPr>
              <a:t>Чтобы реализовать модель оценки, необходимо четко представлять реальное состояние, характеризующее первоначальное качественное состояние.</a:t>
            </a:r>
          </a:p>
          <a:p>
            <a:pPr>
              <a:buNone/>
            </a:pPr>
            <a:endParaRPr lang="ru-RU" sz="18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sz="1800" b="1" dirty="0" smtClean="0">
                <a:solidFill>
                  <a:schemeClr val="accent2">
                    <a:lumMod val="50000"/>
                  </a:schemeClr>
                </a:solidFill>
              </a:rPr>
              <a:t>ИРО</a:t>
            </a:r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</a:rPr>
              <a:t> - индекс реальных учебных возможностей</a:t>
            </a:r>
          </a:p>
          <a:p>
            <a:pPr>
              <a:buNone/>
            </a:pPr>
            <a:r>
              <a:rPr lang="ru-RU" sz="1800" b="1" dirty="0" smtClean="0">
                <a:solidFill>
                  <a:schemeClr val="accent2">
                    <a:lumMod val="50000"/>
                  </a:schemeClr>
                </a:solidFill>
              </a:rPr>
              <a:t>ИКО</a:t>
            </a:r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</a:rPr>
              <a:t>- индекс качества обучения</a:t>
            </a:r>
          </a:p>
          <a:p>
            <a:pPr>
              <a:buNone/>
            </a:pPr>
            <a:r>
              <a:rPr lang="ru-RU" sz="1800" b="1" dirty="0" smtClean="0">
                <a:solidFill>
                  <a:schemeClr val="accent2">
                    <a:lumMod val="50000"/>
                  </a:schemeClr>
                </a:solidFill>
              </a:rPr>
              <a:t>ИСО</a:t>
            </a:r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</a:rPr>
              <a:t> – индекс прогнозируемой степени          </a:t>
            </a:r>
          </a:p>
          <a:p>
            <a:pPr>
              <a:buNone/>
            </a:pPr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</a:rPr>
              <a:t>            </a:t>
            </a:r>
            <a:r>
              <a:rPr lang="ru-RU" sz="1800" dirty="0" err="1" smtClean="0">
                <a:solidFill>
                  <a:schemeClr val="accent2">
                    <a:lumMod val="50000"/>
                  </a:schemeClr>
                </a:solidFill>
              </a:rPr>
              <a:t>обученности</a:t>
            </a:r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</a:rPr>
              <a:t> класса</a:t>
            </a:r>
          </a:p>
          <a:p>
            <a:pPr>
              <a:buNone/>
            </a:pPr>
            <a:r>
              <a:rPr lang="ru-RU" sz="1800" b="1" dirty="0" smtClean="0">
                <a:solidFill>
                  <a:schemeClr val="accent2">
                    <a:lumMod val="50000"/>
                  </a:schemeClr>
                </a:solidFill>
              </a:rPr>
              <a:t>ИНО</a:t>
            </a:r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</a:rPr>
              <a:t> – индекс </a:t>
            </a:r>
            <a:r>
              <a:rPr lang="ru-RU" sz="1800" dirty="0" err="1" smtClean="0">
                <a:solidFill>
                  <a:schemeClr val="accent2">
                    <a:lumMod val="50000"/>
                  </a:schemeClr>
                </a:solidFill>
              </a:rPr>
              <a:t>неуспешности</a:t>
            </a:r>
            <a:endParaRPr lang="ru-RU" sz="18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sz="1800" b="1" i="1" u="sng" dirty="0" smtClean="0">
                <a:solidFill>
                  <a:schemeClr val="accent2">
                    <a:lumMod val="50000"/>
                  </a:schemeClr>
                </a:solidFill>
              </a:rPr>
              <a:t>Индексы определяются по формулам:</a:t>
            </a:r>
          </a:p>
          <a:p>
            <a:pPr>
              <a:buNone/>
            </a:pPr>
            <a:r>
              <a:rPr lang="ru-RU" sz="1100" b="1" i="1" dirty="0" smtClean="0">
                <a:solidFill>
                  <a:schemeClr val="accent2">
                    <a:lumMod val="50000"/>
                  </a:schemeClr>
                </a:solidFill>
              </a:rPr>
              <a:t>            Сумма баллов </a:t>
            </a:r>
            <a:r>
              <a:rPr lang="ru-RU" sz="1100" dirty="0" smtClean="0">
                <a:solidFill>
                  <a:schemeClr val="accent2">
                    <a:lumMod val="50000"/>
                  </a:schemeClr>
                </a:solidFill>
              </a:rPr>
              <a:t>×</a:t>
            </a:r>
            <a:r>
              <a:rPr lang="ru-RU" sz="1100" b="1" i="1" dirty="0" smtClean="0">
                <a:solidFill>
                  <a:schemeClr val="accent2">
                    <a:lumMod val="50000"/>
                  </a:schemeClr>
                </a:solidFill>
              </a:rPr>
              <a:t> 100%                                                общее кол-во учащихся – КОЛ-ВО НА «2»</a:t>
            </a:r>
          </a:p>
          <a:p>
            <a:pPr>
              <a:buNone/>
            </a:pPr>
            <a:r>
              <a:rPr lang="ru-RU" sz="1100" b="1" i="1" dirty="0" smtClean="0">
                <a:solidFill>
                  <a:schemeClr val="accent2">
                    <a:lumMod val="50000"/>
                  </a:schemeClr>
                </a:solidFill>
              </a:rPr>
              <a:t>ИРО = -------------------------                                       ИСО = ------------------------------------------------</a:t>
            </a:r>
            <a:endParaRPr lang="ru-RU" sz="12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sz="1200" b="1" i="1" dirty="0" smtClean="0">
                <a:solidFill>
                  <a:schemeClr val="accent2">
                    <a:lumMod val="50000"/>
                  </a:schemeClr>
                </a:solidFill>
              </a:rPr>
              <a:t>            «5» кол-во уч-ся                                                       общее кол-во учащихся</a:t>
            </a:r>
          </a:p>
          <a:p>
            <a:pPr>
              <a:buNone/>
            </a:pPr>
            <a:r>
              <a:rPr lang="ru-RU" sz="1800" b="1" i="1" dirty="0" smtClean="0">
                <a:solidFill>
                  <a:schemeClr val="accent2">
                    <a:lumMod val="50000"/>
                  </a:schemeClr>
                </a:solidFill>
              </a:rPr>
              <a:t>        </a:t>
            </a:r>
            <a:r>
              <a:rPr lang="ru-RU" sz="1100" b="1" i="1" dirty="0" smtClean="0">
                <a:solidFill>
                  <a:schemeClr val="accent2">
                    <a:lumMod val="50000"/>
                  </a:schemeClr>
                </a:solidFill>
              </a:rPr>
              <a:t>кол-во</a:t>
            </a:r>
            <a:r>
              <a:rPr lang="ru-RU" sz="1100" dirty="0" smtClean="0">
                <a:solidFill>
                  <a:schemeClr val="accent2">
                    <a:lumMod val="50000"/>
                  </a:schemeClr>
                </a:solidFill>
              </a:rPr>
              <a:t>×</a:t>
            </a:r>
            <a:r>
              <a:rPr lang="ru-RU" sz="1100" b="1" i="1" dirty="0" smtClean="0">
                <a:solidFill>
                  <a:schemeClr val="accent2">
                    <a:lumMod val="50000"/>
                  </a:schemeClr>
                </a:solidFill>
              </a:rPr>
              <a:t> уч-ся на «4» и «5» </a:t>
            </a:r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</a:rPr>
              <a:t>×</a:t>
            </a:r>
            <a:r>
              <a:rPr lang="ru-RU" sz="1800" b="1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1100" b="1" i="1" dirty="0" smtClean="0">
                <a:solidFill>
                  <a:schemeClr val="accent2">
                    <a:lumMod val="50000"/>
                  </a:schemeClr>
                </a:solidFill>
              </a:rPr>
              <a:t>100%</a:t>
            </a:r>
            <a:endParaRPr lang="ru-RU" sz="1800" b="1" i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sz="1100" b="1" i="1" dirty="0" smtClean="0">
                <a:solidFill>
                  <a:schemeClr val="accent2">
                    <a:lumMod val="50000"/>
                  </a:schemeClr>
                </a:solidFill>
              </a:rPr>
              <a:t>ИКО = --------------------------------------------                    ИНО =  100% - ИРО</a:t>
            </a:r>
          </a:p>
          <a:p>
            <a:pPr>
              <a:buNone/>
            </a:pPr>
            <a:r>
              <a:rPr lang="ru-RU" sz="1100" b="1" i="1" dirty="0" smtClean="0">
                <a:solidFill>
                  <a:schemeClr val="accent2">
                    <a:lumMod val="50000"/>
                  </a:schemeClr>
                </a:solidFill>
              </a:rPr>
              <a:t>              общее кол-во учащихся</a:t>
            </a:r>
            <a:endParaRPr lang="ru-RU" sz="1200" b="1" i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sz="1800" b="1" i="1" u="sng" dirty="0" smtClean="0">
                <a:solidFill>
                  <a:schemeClr val="accent2">
                    <a:lumMod val="50000"/>
                  </a:schemeClr>
                </a:solidFill>
              </a:rPr>
              <a:t>Предназначены :</a:t>
            </a:r>
          </a:p>
          <a:p>
            <a:pPr>
              <a:buNone/>
            </a:pPr>
            <a:r>
              <a:rPr lang="ru-RU" sz="1800" b="1" i="1" dirty="0" smtClean="0">
                <a:solidFill>
                  <a:schemeClr val="accent2">
                    <a:lumMod val="50000"/>
                  </a:schemeClr>
                </a:solidFill>
              </a:rPr>
              <a:t>* Более объективного анализа результатов деятельности каждого ученика, отдельного класса и ОУ в целом</a:t>
            </a:r>
            <a:endParaRPr lang="ru-RU" sz="18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Методология определения прогнозируемых результатов </a:t>
            </a:r>
            <a:r>
              <a:rPr lang="ru-RU" sz="2400" i="1" dirty="0" smtClean="0"/>
              <a:t>(варианты)</a:t>
            </a:r>
            <a:endParaRPr lang="ru-RU" sz="24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ru-RU" sz="20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По текущим оценкам за год</a:t>
            </a:r>
          </a:p>
          <a:p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По оценкам по предмет за текущий период</a:t>
            </a:r>
          </a:p>
          <a:p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Групповых экспертных оценок</a:t>
            </a:r>
          </a:p>
          <a:p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По результатам всех контрольных работ, проведенных в классе по всем предметам</a:t>
            </a:r>
            <a:endParaRPr lang="ru-RU" sz="20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Метод определения предметных индексов по текущим оценкам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58" y="1600200"/>
          <a:ext cx="8329643" cy="376301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843243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ts val="1605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Ф.И.</a:t>
                      </a:r>
                      <a:endParaRPr lang="ru-RU" sz="18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5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Обучается на:</a:t>
                      </a:r>
                      <a:endParaRPr lang="ru-RU" sz="18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5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Индивидуальный балльный индекс</a:t>
                      </a:r>
                      <a:endParaRPr lang="ru-RU" sz="18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1605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1.</a:t>
                      </a:r>
                      <a:endParaRPr lang="ru-RU" sz="16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5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5</a:t>
                      </a:r>
                      <a:endParaRPr lang="ru-RU" sz="16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5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5</a:t>
                      </a:r>
                      <a:endParaRPr lang="ru-RU" sz="16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1605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2.</a:t>
                      </a:r>
                      <a:endParaRPr lang="ru-RU" sz="16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5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ru-RU" sz="16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5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ru-RU" sz="16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1605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3.</a:t>
                      </a:r>
                      <a:endParaRPr lang="ru-RU" sz="16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5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4 и 5</a:t>
                      </a:r>
                      <a:endParaRPr lang="ru-RU" sz="16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5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4,5</a:t>
                      </a:r>
                      <a:endParaRPr lang="ru-RU" sz="16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1605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4.</a:t>
                      </a:r>
                      <a:endParaRPr lang="ru-RU" sz="16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5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ru-RU" sz="16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5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ru-RU" sz="16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1605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5.</a:t>
                      </a:r>
                      <a:endParaRPr lang="ru-RU" sz="16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5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3 и 4</a:t>
                      </a:r>
                      <a:endParaRPr lang="ru-RU" sz="16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5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3,5</a:t>
                      </a:r>
                      <a:endParaRPr lang="ru-RU" sz="16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1605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6.</a:t>
                      </a:r>
                      <a:endParaRPr lang="ru-RU" sz="16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5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ru-RU" sz="16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5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ru-RU" sz="16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1605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7.</a:t>
                      </a:r>
                      <a:endParaRPr lang="ru-RU" sz="16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5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3 </a:t>
                      </a:r>
                      <a:endParaRPr lang="ru-RU" sz="16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5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ru-RU" sz="16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1605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8.</a:t>
                      </a:r>
                      <a:endParaRPr lang="ru-RU" sz="16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5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3</a:t>
                      </a:r>
                      <a:r>
                        <a:rPr lang="ru-RU" sz="16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ru-RU" sz="16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и </a:t>
                      </a:r>
                      <a:r>
                        <a:rPr lang="ru-RU" sz="16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ru-RU" sz="16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5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2</a:t>
                      </a:r>
                      <a:r>
                        <a:rPr lang="ru-RU" sz="16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,5</a:t>
                      </a:r>
                      <a:endParaRPr lang="ru-RU" sz="16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1605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Итого:</a:t>
                      </a:r>
                      <a:endParaRPr lang="ru-RU" sz="16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5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8</a:t>
                      </a:r>
                      <a:endParaRPr lang="ru-RU" sz="16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5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3,7</a:t>
                      </a:r>
                      <a:endParaRPr lang="ru-RU" sz="16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1177</TotalTime>
  <Words>1192</Words>
  <Application>Microsoft Office PowerPoint</Application>
  <PresentationFormat>Экран (4:3)</PresentationFormat>
  <Paragraphs>313</Paragraphs>
  <Slides>20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Апекс</vt:lpstr>
      <vt:lpstr>АППО. Кафедра управления образованием «Управление качеством образования»</vt:lpstr>
      <vt:lpstr>Проблема</vt:lpstr>
      <vt:lpstr>Цели педагогического анализа, которые способствуют улучшению учебного процесса</vt:lpstr>
      <vt:lpstr>Выбор методики</vt:lpstr>
      <vt:lpstr>КВАЛИМЕТРИЯ</vt:lpstr>
      <vt:lpstr>Этапы работы</vt:lpstr>
      <vt:lpstr>  Прогнозируемые результаты  </vt:lpstr>
      <vt:lpstr>Методология определения прогнозируемых результатов (варианты)</vt:lpstr>
      <vt:lpstr>Метод определения предметных индексов по текущим оценкам</vt:lpstr>
      <vt:lpstr>  Пример определения прогнозируемых результатов  </vt:lpstr>
      <vt:lpstr>Анализ контрольной работы по  _____________ ____________ -го класса (______________201…. г.) </vt:lpstr>
      <vt:lpstr>Обратная сторона бланка анализа контрольной работы</vt:lpstr>
      <vt:lpstr>Под элементами подсистемы «Полученные результаты» понимаем:</vt:lpstr>
      <vt:lpstr>Математическая модель может быть представлена так:</vt:lpstr>
      <vt:lpstr>Шаблон письменной характеристики контрольной работы</vt:lpstr>
      <vt:lpstr>Слайд 16</vt:lpstr>
      <vt:lpstr>Слайд 17</vt:lpstr>
      <vt:lpstr>Характеристика контрольных работ по русскому языку по всем классам (протокол анализа)</vt:lpstr>
      <vt:lpstr>Образец:  Результаты анализа  контрольной работы по 10 «б» классу</vt:lpstr>
      <vt:lpstr>Данная программа удовлетворяет всем требованиям, предъявляемым к подобного рода программам</vt:lpstr>
    </vt:vector>
  </TitlesOfParts>
  <Company>1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Квалиметрический метод анализа контрольных работ – инструмент оценки работы учителя</dc:title>
  <dc:creator>WINXP</dc:creator>
  <cp:lastModifiedBy>Наталия Владимировна</cp:lastModifiedBy>
  <cp:revision>135</cp:revision>
  <dcterms:created xsi:type="dcterms:W3CDTF">2014-01-23T14:05:17Z</dcterms:created>
  <dcterms:modified xsi:type="dcterms:W3CDTF">2023-04-07T10:31:28Z</dcterms:modified>
</cp:coreProperties>
</file>