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4" r:id="rId3"/>
    <p:sldId id="263" r:id="rId4"/>
    <p:sldId id="274" r:id="rId5"/>
    <p:sldId id="277" r:id="rId6"/>
    <p:sldId id="276" r:id="rId7"/>
    <p:sldId id="273" r:id="rId8"/>
    <p:sldId id="278" r:id="rId9"/>
    <p:sldId id="279" r:id="rId10"/>
    <p:sldId id="260" r:id="rId11"/>
    <p:sldId id="280" r:id="rId12"/>
    <p:sldId id="281" r:id="rId13"/>
    <p:sldId id="270" r:id="rId14"/>
    <p:sldId id="283" r:id="rId15"/>
    <p:sldId id="28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3D9A27-2B76-48B1-9699-A8743EBED92D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1999F09-7C43-41A5-880D-C1636C08D88A}">
      <dgm:prSet phldrT="[Текст]"/>
      <dgm:spPr/>
      <dgm:t>
        <a:bodyPr/>
        <a:lstStyle/>
        <a:p>
          <a:r>
            <a:rPr lang="ru-RU" dirty="0" smtClean="0"/>
            <a:t>Пакет КИМ по предмету</a:t>
          </a:r>
          <a:endParaRPr lang="ru-RU" dirty="0"/>
        </a:p>
      </dgm:t>
    </dgm:pt>
    <dgm:pt modelId="{89687649-E5A6-4BD9-BFD8-CFC6B12BDB5E}" type="parTrans" cxnId="{64F49C8E-CE5B-4BC0-85BF-8053C290768B}">
      <dgm:prSet/>
      <dgm:spPr/>
      <dgm:t>
        <a:bodyPr/>
        <a:lstStyle/>
        <a:p>
          <a:endParaRPr lang="ru-RU"/>
        </a:p>
      </dgm:t>
    </dgm:pt>
    <dgm:pt modelId="{C533483E-BF50-4754-8459-3F94BCD7D72F}" type="sibTrans" cxnId="{64F49C8E-CE5B-4BC0-85BF-8053C290768B}">
      <dgm:prSet/>
      <dgm:spPr/>
      <dgm:t>
        <a:bodyPr/>
        <a:lstStyle/>
        <a:p>
          <a:endParaRPr lang="ru-RU"/>
        </a:p>
      </dgm:t>
    </dgm:pt>
    <dgm:pt modelId="{1B91F71F-B804-4139-8C77-8FB6FB253705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Пояснительная записка</a:t>
          </a:r>
          <a:endParaRPr lang="ru-RU" dirty="0"/>
        </a:p>
      </dgm:t>
    </dgm:pt>
    <dgm:pt modelId="{5CC08845-2B4F-44FF-935C-E93D09DC7CAA}" type="parTrans" cxnId="{0DA89406-911A-4306-86F7-775F8344AFDD}">
      <dgm:prSet/>
      <dgm:spPr/>
      <dgm:t>
        <a:bodyPr/>
        <a:lstStyle/>
        <a:p>
          <a:endParaRPr lang="ru-RU"/>
        </a:p>
      </dgm:t>
    </dgm:pt>
    <dgm:pt modelId="{CFE9CE65-CE6E-4363-B8C5-0B60D8A2A819}" type="sibTrans" cxnId="{0DA89406-911A-4306-86F7-775F8344AFDD}">
      <dgm:prSet/>
      <dgm:spPr/>
      <dgm:t>
        <a:bodyPr/>
        <a:lstStyle/>
        <a:p>
          <a:endParaRPr lang="ru-RU"/>
        </a:p>
      </dgm:t>
    </dgm:pt>
    <dgm:pt modelId="{3C92A7C6-5B51-4152-8C0E-9606CF592B16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Критерии оценивания</a:t>
          </a:r>
          <a:endParaRPr lang="ru-RU" dirty="0"/>
        </a:p>
      </dgm:t>
    </dgm:pt>
    <dgm:pt modelId="{82FB0F66-EA97-4ECE-983C-15B9478B123C}" type="parTrans" cxnId="{58D248E8-D421-4C14-B72C-7B1E653E0E1B}">
      <dgm:prSet/>
      <dgm:spPr/>
      <dgm:t>
        <a:bodyPr/>
        <a:lstStyle/>
        <a:p>
          <a:endParaRPr lang="ru-RU"/>
        </a:p>
      </dgm:t>
    </dgm:pt>
    <dgm:pt modelId="{49363BC1-A26A-485F-81F6-1C3CBE824C59}" type="sibTrans" cxnId="{58D248E8-D421-4C14-B72C-7B1E653E0E1B}">
      <dgm:prSet/>
      <dgm:spPr/>
      <dgm:t>
        <a:bodyPr/>
        <a:lstStyle/>
        <a:p>
          <a:endParaRPr lang="ru-RU"/>
        </a:p>
      </dgm:t>
    </dgm:pt>
    <dgm:pt modelId="{D8A4EA25-3BC4-4038-B1DD-F6FF3E240C5F}">
      <dgm:prSet phldrT="[Текст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ru-RU" dirty="0" smtClean="0"/>
            <a:t>Кодификатор на каждый класс</a:t>
          </a:r>
          <a:endParaRPr lang="ru-RU" dirty="0"/>
        </a:p>
      </dgm:t>
    </dgm:pt>
    <dgm:pt modelId="{9B448E9C-CD4F-4DCC-B118-BF5B8EB4456F}" type="parTrans" cxnId="{E847E6EE-08FE-498B-8AF1-C68FC930E58E}">
      <dgm:prSet/>
      <dgm:spPr/>
      <dgm:t>
        <a:bodyPr/>
        <a:lstStyle/>
        <a:p>
          <a:endParaRPr lang="ru-RU"/>
        </a:p>
      </dgm:t>
    </dgm:pt>
    <dgm:pt modelId="{BB7F47D2-FB1E-414A-B357-BAE343AF7121}" type="sibTrans" cxnId="{E847E6EE-08FE-498B-8AF1-C68FC930E58E}">
      <dgm:prSet/>
      <dgm:spPr/>
      <dgm:t>
        <a:bodyPr/>
        <a:lstStyle/>
        <a:p>
          <a:endParaRPr lang="ru-RU"/>
        </a:p>
      </dgm:t>
    </dgm:pt>
    <dgm:pt modelId="{C13EA657-C7AC-4A9F-9CCE-1763FC0304EC}">
      <dgm:prSet phldrT="[Текст]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ru-RU" dirty="0" smtClean="0"/>
            <a:t>Варианты КИМ и спецификация на каждый класс</a:t>
          </a:r>
          <a:endParaRPr lang="ru-RU" dirty="0"/>
        </a:p>
      </dgm:t>
    </dgm:pt>
    <dgm:pt modelId="{2A591B70-9741-4632-9576-BFDCA4A7C039}" type="parTrans" cxnId="{9A5E6D64-C959-4F09-AA02-49BCABBF6CAD}">
      <dgm:prSet/>
      <dgm:spPr/>
      <dgm:t>
        <a:bodyPr/>
        <a:lstStyle/>
        <a:p>
          <a:endParaRPr lang="ru-RU"/>
        </a:p>
      </dgm:t>
    </dgm:pt>
    <dgm:pt modelId="{5742ECAC-7AE5-4DEC-8D90-B1F7C247F0EA}" type="sibTrans" cxnId="{9A5E6D64-C959-4F09-AA02-49BCABBF6CAD}">
      <dgm:prSet/>
      <dgm:spPr/>
      <dgm:t>
        <a:bodyPr/>
        <a:lstStyle/>
        <a:p>
          <a:endParaRPr lang="ru-RU"/>
        </a:p>
      </dgm:t>
    </dgm:pt>
    <dgm:pt modelId="{36FE8B40-CDFB-41E8-A059-B7B0AE078E71}" type="pres">
      <dgm:prSet presAssocID="{293D9A27-2B76-48B1-9699-A8743EBED92D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80FC75D-A2FD-4D53-AD1F-18081C420078}" type="pres">
      <dgm:prSet presAssocID="{A1999F09-7C43-41A5-880D-C1636C08D88A}" presName="centerShape" presStyleLbl="node0" presStyleIdx="0" presStyleCnt="1"/>
      <dgm:spPr/>
      <dgm:t>
        <a:bodyPr/>
        <a:lstStyle/>
        <a:p>
          <a:endParaRPr lang="ru-RU"/>
        </a:p>
      </dgm:t>
    </dgm:pt>
    <dgm:pt modelId="{26A2B10B-E410-479C-8043-F85C0D5D77CB}" type="pres">
      <dgm:prSet presAssocID="{5CC08845-2B4F-44FF-935C-E93D09DC7CAA}" presName="Name9" presStyleLbl="parChTrans1D2" presStyleIdx="0" presStyleCnt="4"/>
      <dgm:spPr/>
      <dgm:t>
        <a:bodyPr/>
        <a:lstStyle/>
        <a:p>
          <a:endParaRPr lang="ru-RU"/>
        </a:p>
      </dgm:t>
    </dgm:pt>
    <dgm:pt modelId="{2209DA5A-F5EA-4065-A2B4-F38C83B766C6}" type="pres">
      <dgm:prSet presAssocID="{5CC08845-2B4F-44FF-935C-E93D09DC7CAA}" presName="connTx" presStyleLbl="parChTrans1D2" presStyleIdx="0" presStyleCnt="4"/>
      <dgm:spPr/>
      <dgm:t>
        <a:bodyPr/>
        <a:lstStyle/>
        <a:p>
          <a:endParaRPr lang="ru-RU"/>
        </a:p>
      </dgm:t>
    </dgm:pt>
    <dgm:pt modelId="{35FCF7CA-EC9A-4903-8DD8-3FCDBE8022D9}" type="pres">
      <dgm:prSet presAssocID="{1B91F71F-B804-4139-8C77-8FB6FB253705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9FBD9A-46BF-4FFF-B761-30A3192CE86E}" type="pres">
      <dgm:prSet presAssocID="{82FB0F66-EA97-4ECE-983C-15B9478B123C}" presName="Name9" presStyleLbl="parChTrans1D2" presStyleIdx="1" presStyleCnt="4"/>
      <dgm:spPr/>
      <dgm:t>
        <a:bodyPr/>
        <a:lstStyle/>
        <a:p>
          <a:endParaRPr lang="ru-RU"/>
        </a:p>
      </dgm:t>
    </dgm:pt>
    <dgm:pt modelId="{B120E6D0-9208-467A-B6CF-55856B974DD3}" type="pres">
      <dgm:prSet presAssocID="{82FB0F66-EA97-4ECE-983C-15B9478B123C}" presName="connTx" presStyleLbl="parChTrans1D2" presStyleIdx="1" presStyleCnt="4"/>
      <dgm:spPr/>
      <dgm:t>
        <a:bodyPr/>
        <a:lstStyle/>
        <a:p>
          <a:endParaRPr lang="ru-RU"/>
        </a:p>
      </dgm:t>
    </dgm:pt>
    <dgm:pt modelId="{124BE170-AAE2-4368-9B3C-A90BF7D1FD87}" type="pres">
      <dgm:prSet presAssocID="{3C92A7C6-5B51-4152-8C0E-9606CF592B16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2DFB98-3BC4-4A83-952B-4F74A041B085}" type="pres">
      <dgm:prSet presAssocID="{9B448E9C-CD4F-4DCC-B118-BF5B8EB4456F}" presName="Name9" presStyleLbl="parChTrans1D2" presStyleIdx="2" presStyleCnt="4"/>
      <dgm:spPr/>
      <dgm:t>
        <a:bodyPr/>
        <a:lstStyle/>
        <a:p>
          <a:endParaRPr lang="ru-RU"/>
        </a:p>
      </dgm:t>
    </dgm:pt>
    <dgm:pt modelId="{AD95C86A-22A3-4D4E-9F86-8DFDED49211C}" type="pres">
      <dgm:prSet presAssocID="{9B448E9C-CD4F-4DCC-B118-BF5B8EB4456F}" presName="connTx" presStyleLbl="parChTrans1D2" presStyleIdx="2" presStyleCnt="4"/>
      <dgm:spPr/>
      <dgm:t>
        <a:bodyPr/>
        <a:lstStyle/>
        <a:p>
          <a:endParaRPr lang="ru-RU"/>
        </a:p>
      </dgm:t>
    </dgm:pt>
    <dgm:pt modelId="{8427663A-D78F-43C7-B396-AD7C8B3215A5}" type="pres">
      <dgm:prSet presAssocID="{D8A4EA25-3BC4-4038-B1DD-F6FF3E240C5F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4B219C2-946F-4D8B-97E5-4E169A784012}" type="pres">
      <dgm:prSet presAssocID="{2A591B70-9741-4632-9576-BFDCA4A7C039}" presName="Name9" presStyleLbl="parChTrans1D2" presStyleIdx="3" presStyleCnt="4"/>
      <dgm:spPr/>
      <dgm:t>
        <a:bodyPr/>
        <a:lstStyle/>
        <a:p>
          <a:endParaRPr lang="ru-RU"/>
        </a:p>
      </dgm:t>
    </dgm:pt>
    <dgm:pt modelId="{E3570945-192D-4A6E-85CB-E4A048850496}" type="pres">
      <dgm:prSet presAssocID="{2A591B70-9741-4632-9576-BFDCA4A7C039}" presName="connTx" presStyleLbl="parChTrans1D2" presStyleIdx="3" presStyleCnt="4"/>
      <dgm:spPr/>
      <dgm:t>
        <a:bodyPr/>
        <a:lstStyle/>
        <a:p>
          <a:endParaRPr lang="ru-RU"/>
        </a:p>
      </dgm:t>
    </dgm:pt>
    <dgm:pt modelId="{30009CC5-3FB0-4D5D-A1F0-4B7B411981B4}" type="pres">
      <dgm:prSet presAssocID="{C13EA657-C7AC-4A9F-9CCE-1763FC0304EC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32F62C-4F14-4C73-BA2A-E6C06CF7AFFA}" type="presOf" srcId="{D8A4EA25-3BC4-4038-B1DD-F6FF3E240C5F}" destId="{8427663A-D78F-43C7-B396-AD7C8B3215A5}" srcOrd="0" destOrd="0" presId="urn:microsoft.com/office/officeart/2005/8/layout/radial1"/>
    <dgm:cxn modelId="{0DA89406-911A-4306-86F7-775F8344AFDD}" srcId="{A1999F09-7C43-41A5-880D-C1636C08D88A}" destId="{1B91F71F-B804-4139-8C77-8FB6FB253705}" srcOrd="0" destOrd="0" parTransId="{5CC08845-2B4F-44FF-935C-E93D09DC7CAA}" sibTransId="{CFE9CE65-CE6E-4363-B8C5-0B60D8A2A819}"/>
    <dgm:cxn modelId="{2565B797-5EA1-4BE4-8FF4-FA1C8130E373}" type="presOf" srcId="{2A591B70-9741-4632-9576-BFDCA4A7C039}" destId="{E3570945-192D-4A6E-85CB-E4A048850496}" srcOrd="1" destOrd="0" presId="urn:microsoft.com/office/officeart/2005/8/layout/radial1"/>
    <dgm:cxn modelId="{11EB9E73-443C-4437-9256-9C7F7D43074A}" type="presOf" srcId="{9B448E9C-CD4F-4DCC-B118-BF5B8EB4456F}" destId="{2C2DFB98-3BC4-4A83-952B-4F74A041B085}" srcOrd="0" destOrd="0" presId="urn:microsoft.com/office/officeart/2005/8/layout/radial1"/>
    <dgm:cxn modelId="{6611DEC6-74EE-450E-BD0C-984448421CD0}" type="presOf" srcId="{82FB0F66-EA97-4ECE-983C-15B9478B123C}" destId="{019FBD9A-46BF-4FFF-B761-30A3192CE86E}" srcOrd="0" destOrd="0" presId="urn:microsoft.com/office/officeart/2005/8/layout/radial1"/>
    <dgm:cxn modelId="{BC65E802-FF64-4A5A-9581-11F3331E2488}" type="presOf" srcId="{9B448E9C-CD4F-4DCC-B118-BF5B8EB4456F}" destId="{AD95C86A-22A3-4D4E-9F86-8DFDED49211C}" srcOrd="1" destOrd="0" presId="urn:microsoft.com/office/officeart/2005/8/layout/radial1"/>
    <dgm:cxn modelId="{7C8FE723-B616-478E-8FCB-FD2C6C83DB25}" type="presOf" srcId="{5CC08845-2B4F-44FF-935C-E93D09DC7CAA}" destId="{2209DA5A-F5EA-4065-A2B4-F38C83B766C6}" srcOrd="1" destOrd="0" presId="urn:microsoft.com/office/officeart/2005/8/layout/radial1"/>
    <dgm:cxn modelId="{9A5E6D64-C959-4F09-AA02-49BCABBF6CAD}" srcId="{A1999F09-7C43-41A5-880D-C1636C08D88A}" destId="{C13EA657-C7AC-4A9F-9CCE-1763FC0304EC}" srcOrd="3" destOrd="0" parTransId="{2A591B70-9741-4632-9576-BFDCA4A7C039}" sibTransId="{5742ECAC-7AE5-4DEC-8D90-B1F7C247F0EA}"/>
    <dgm:cxn modelId="{FA21B509-7B9F-43C8-90CA-225C0BD926F1}" type="presOf" srcId="{1B91F71F-B804-4139-8C77-8FB6FB253705}" destId="{35FCF7CA-EC9A-4903-8DD8-3FCDBE8022D9}" srcOrd="0" destOrd="0" presId="urn:microsoft.com/office/officeart/2005/8/layout/radial1"/>
    <dgm:cxn modelId="{09E3B1A8-C840-47F3-A188-2A4F31127E3A}" type="presOf" srcId="{C13EA657-C7AC-4A9F-9CCE-1763FC0304EC}" destId="{30009CC5-3FB0-4D5D-A1F0-4B7B411981B4}" srcOrd="0" destOrd="0" presId="urn:microsoft.com/office/officeart/2005/8/layout/radial1"/>
    <dgm:cxn modelId="{C1631CF2-64E3-47A1-866D-E8F6C4B5E037}" type="presOf" srcId="{82FB0F66-EA97-4ECE-983C-15B9478B123C}" destId="{B120E6D0-9208-467A-B6CF-55856B974DD3}" srcOrd="1" destOrd="0" presId="urn:microsoft.com/office/officeart/2005/8/layout/radial1"/>
    <dgm:cxn modelId="{2B173146-9128-46E5-B9C0-7ACAD63EBE7D}" type="presOf" srcId="{5CC08845-2B4F-44FF-935C-E93D09DC7CAA}" destId="{26A2B10B-E410-479C-8043-F85C0D5D77CB}" srcOrd="0" destOrd="0" presId="urn:microsoft.com/office/officeart/2005/8/layout/radial1"/>
    <dgm:cxn modelId="{E847E6EE-08FE-498B-8AF1-C68FC930E58E}" srcId="{A1999F09-7C43-41A5-880D-C1636C08D88A}" destId="{D8A4EA25-3BC4-4038-B1DD-F6FF3E240C5F}" srcOrd="2" destOrd="0" parTransId="{9B448E9C-CD4F-4DCC-B118-BF5B8EB4456F}" sibTransId="{BB7F47D2-FB1E-414A-B357-BAE343AF7121}"/>
    <dgm:cxn modelId="{A5261043-BCD6-441F-BE35-A391BD056CF5}" type="presOf" srcId="{293D9A27-2B76-48B1-9699-A8743EBED92D}" destId="{36FE8B40-CDFB-41E8-A059-B7B0AE078E71}" srcOrd="0" destOrd="0" presId="urn:microsoft.com/office/officeart/2005/8/layout/radial1"/>
    <dgm:cxn modelId="{64F49C8E-CE5B-4BC0-85BF-8053C290768B}" srcId="{293D9A27-2B76-48B1-9699-A8743EBED92D}" destId="{A1999F09-7C43-41A5-880D-C1636C08D88A}" srcOrd="0" destOrd="0" parTransId="{89687649-E5A6-4BD9-BFD8-CFC6B12BDB5E}" sibTransId="{C533483E-BF50-4754-8459-3F94BCD7D72F}"/>
    <dgm:cxn modelId="{CEE88CAF-7E4D-4FA6-A643-ED9B3F0DBD65}" type="presOf" srcId="{2A591B70-9741-4632-9576-BFDCA4A7C039}" destId="{24B219C2-946F-4D8B-97E5-4E169A784012}" srcOrd="0" destOrd="0" presId="urn:microsoft.com/office/officeart/2005/8/layout/radial1"/>
    <dgm:cxn modelId="{605D5D1D-D382-4FE2-B924-B800BE5B7F9E}" type="presOf" srcId="{A1999F09-7C43-41A5-880D-C1636C08D88A}" destId="{A80FC75D-A2FD-4D53-AD1F-18081C420078}" srcOrd="0" destOrd="0" presId="urn:microsoft.com/office/officeart/2005/8/layout/radial1"/>
    <dgm:cxn modelId="{58D248E8-D421-4C14-B72C-7B1E653E0E1B}" srcId="{A1999F09-7C43-41A5-880D-C1636C08D88A}" destId="{3C92A7C6-5B51-4152-8C0E-9606CF592B16}" srcOrd="1" destOrd="0" parTransId="{82FB0F66-EA97-4ECE-983C-15B9478B123C}" sibTransId="{49363BC1-A26A-485F-81F6-1C3CBE824C59}"/>
    <dgm:cxn modelId="{ABB6D1D9-2C32-4F1A-B56C-EA19BD1DC55E}" type="presOf" srcId="{3C92A7C6-5B51-4152-8C0E-9606CF592B16}" destId="{124BE170-AAE2-4368-9B3C-A90BF7D1FD87}" srcOrd="0" destOrd="0" presId="urn:microsoft.com/office/officeart/2005/8/layout/radial1"/>
    <dgm:cxn modelId="{5D8522D5-C56B-4834-B057-0242B76765B1}" type="presParOf" srcId="{36FE8B40-CDFB-41E8-A059-B7B0AE078E71}" destId="{A80FC75D-A2FD-4D53-AD1F-18081C420078}" srcOrd="0" destOrd="0" presId="urn:microsoft.com/office/officeart/2005/8/layout/radial1"/>
    <dgm:cxn modelId="{2019B4E8-F08D-4854-B60F-1AF492F6A9F4}" type="presParOf" srcId="{36FE8B40-CDFB-41E8-A059-B7B0AE078E71}" destId="{26A2B10B-E410-479C-8043-F85C0D5D77CB}" srcOrd="1" destOrd="0" presId="urn:microsoft.com/office/officeart/2005/8/layout/radial1"/>
    <dgm:cxn modelId="{28136D1C-BBDF-4A3C-8FC3-C11B53CAF5EB}" type="presParOf" srcId="{26A2B10B-E410-479C-8043-F85C0D5D77CB}" destId="{2209DA5A-F5EA-4065-A2B4-F38C83B766C6}" srcOrd="0" destOrd="0" presId="urn:microsoft.com/office/officeart/2005/8/layout/radial1"/>
    <dgm:cxn modelId="{85869B9B-763C-4074-9F82-53B38B7791B8}" type="presParOf" srcId="{36FE8B40-CDFB-41E8-A059-B7B0AE078E71}" destId="{35FCF7CA-EC9A-4903-8DD8-3FCDBE8022D9}" srcOrd="2" destOrd="0" presId="urn:microsoft.com/office/officeart/2005/8/layout/radial1"/>
    <dgm:cxn modelId="{7864AEFD-3074-479F-907E-3DBBC99E989F}" type="presParOf" srcId="{36FE8B40-CDFB-41E8-A059-B7B0AE078E71}" destId="{019FBD9A-46BF-4FFF-B761-30A3192CE86E}" srcOrd="3" destOrd="0" presId="urn:microsoft.com/office/officeart/2005/8/layout/radial1"/>
    <dgm:cxn modelId="{BE5626DD-3A71-42B6-B402-B3F3B1C4AECE}" type="presParOf" srcId="{019FBD9A-46BF-4FFF-B761-30A3192CE86E}" destId="{B120E6D0-9208-467A-B6CF-55856B974DD3}" srcOrd="0" destOrd="0" presId="urn:microsoft.com/office/officeart/2005/8/layout/radial1"/>
    <dgm:cxn modelId="{DCF7BE9B-26A2-48BD-8A65-221A1B196864}" type="presParOf" srcId="{36FE8B40-CDFB-41E8-A059-B7B0AE078E71}" destId="{124BE170-AAE2-4368-9B3C-A90BF7D1FD87}" srcOrd="4" destOrd="0" presId="urn:microsoft.com/office/officeart/2005/8/layout/radial1"/>
    <dgm:cxn modelId="{A49A3D59-379F-479C-9475-276B775E07DC}" type="presParOf" srcId="{36FE8B40-CDFB-41E8-A059-B7B0AE078E71}" destId="{2C2DFB98-3BC4-4A83-952B-4F74A041B085}" srcOrd="5" destOrd="0" presId="urn:microsoft.com/office/officeart/2005/8/layout/radial1"/>
    <dgm:cxn modelId="{F1AB7BA2-646E-4A34-8763-DBB7E0FE8C6E}" type="presParOf" srcId="{2C2DFB98-3BC4-4A83-952B-4F74A041B085}" destId="{AD95C86A-22A3-4D4E-9F86-8DFDED49211C}" srcOrd="0" destOrd="0" presId="urn:microsoft.com/office/officeart/2005/8/layout/radial1"/>
    <dgm:cxn modelId="{4A34D138-DB78-4033-8D9C-4128292507BB}" type="presParOf" srcId="{36FE8B40-CDFB-41E8-A059-B7B0AE078E71}" destId="{8427663A-D78F-43C7-B396-AD7C8B3215A5}" srcOrd="6" destOrd="0" presId="urn:microsoft.com/office/officeart/2005/8/layout/radial1"/>
    <dgm:cxn modelId="{65CB6851-6736-463D-AC77-D6ADD846E624}" type="presParOf" srcId="{36FE8B40-CDFB-41E8-A059-B7B0AE078E71}" destId="{24B219C2-946F-4D8B-97E5-4E169A784012}" srcOrd="7" destOrd="0" presId="urn:microsoft.com/office/officeart/2005/8/layout/radial1"/>
    <dgm:cxn modelId="{1F9353C3-1FCB-4B5A-8CFC-33E7209F963F}" type="presParOf" srcId="{24B219C2-946F-4D8B-97E5-4E169A784012}" destId="{E3570945-192D-4A6E-85CB-E4A048850496}" srcOrd="0" destOrd="0" presId="urn:microsoft.com/office/officeart/2005/8/layout/radial1"/>
    <dgm:cxn modelId="{F11E16F2-2256-4090-B8E3-AEE3F47D3270}" type="presParOf" srcId="{36FE8B40-CDFB-41E8-A059-B7B0AE078E71}" destId="{30009CC5-3FB0-4D5D-A1F0-4B7B411981B4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0FC75D-A2FD-4D53-AD1F-18081C420078}">
      <dsp:nvSpPr>
        <dsp:cNvPr id="0" name=""/>
        <dsp:cNvSpPr/>
      </dsp:nvSpPr>
      <dsp:spPr>
        <a:xfrm>
          <a:off x="3224710" y="1760231"/>
          <a:ext cx="1337321" cy="133732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/>
            <a:t>Пакет КИМ по предмету</a:t>
          </a:r>
          <a:endParaRPr lang="ru-RU" sz="1600" kern="1200" dirty="0"/>
        </a:p>
      </dsp:txBody>
      <dsp:txXfrm>
        <a:off x="3420556" y="1956077"/>
        <a:ext cx="945629" cy="945629"/>
      </dsp:txXfrm>
    </dsp:sp>
    <dsp:sp modelId="{26A2B10B-E410-479C-8043-F85C0D5D77CB}">
      <dsp:nvSpPr>
        <dsp:cNvPr id="0" name=""/>
        <dsp:cNvSpPr/>
      </dsp:nvSpPr>
      <dsp:spPr>
        <a:xfrm rot="16200000">
          <a:off x="3691279" y="1542683"/>
          <a:ext cx="404182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404182" y="1545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83266" y="1548035"/>
        <a:ext cx="20209" cy="20209"/>
      </dsp:txXfrm>
    </dsp:sp>
    <dsp:sp modelId="{35FCF7CA-EC9A-4903-8DD8-3FCDBE8022D9}">
      <dsp:nvSpPr>
        <dsp:cNvPr id="0" name=""/>
        <dsp:cNvSpPr/>
      </dsp:nvSpPr>
      <dsp:spPr>
        <a:xfrm>
          <a:off x="3224710" y="18727"/>
          <a:ext cx="1337321" cy="1337321"/>
        </a:xfrm>
        <a:prstGeom prst="ellipse">
          <a:avLst/>
        </a:prstGeom>
        <a:solidFill>
          <a:schemeClr val="accent1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Пояснительная записка</a:t>
          </a:r>
          <a:endParaRPr lang="ru-RU" sz="1000" kern="1200" dirty="0"/>
        </a:p>
      </dsp:txBody>
      <dsp:txXfrm>
        <a:off x="3420556" y="214573"/>
        <a:ext cx="945629" cy="945629"/>
      </dsp:txXfrm>
    </dsp:sp>
    <dsp:sp modelId="{019FBD9A-46BF-4FFF-B761-30A3192CE86E}">
      <dsp:nvSpPr>
        <dsp:cNvPr id="0" name=""/>
        <dsp:cNvSpPr/>
      </dsp:nvSpPr>
      <dsp:spPr>
        <a:xfrm>
          <a:off x="4562031" y="2413435"/>
          <a:ext cx="404182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404182" y="1545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4754018" y="2418787"/>
        <a:ext cx="20209" cy="20209"/>
      </dsp:txXfrm>
    </dsp:sp>
    <dsp:sp modelId="{124BE170-AAE2-4368-9B3C-A90BF7D1FD87}">
      <dsp:nvSpPr>
        <dsp:cNvPr id="0" name=""/>
        <dsp:cNvSpPr/>
      </dsp:nvSpPr>
      <dsp:spPr>
        <a:xfrm>
          <a:off x="4966214" y="1760231"/>
          <a:ext cx="1337321" cy="1337321"/>
        </a:xfrm>
        <a:prstGeom prst="ellipse">
          <a:avLst/>
        </a:prstGeom>
        <a:solidFill>
          <a:schemeClr val="accent1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Критерии оценивания</a:t>
          </a:r>
          <a:endParaRPr lang="ru-RU" sz="1000" kern="1200" dirty="0"/>
        </a:p>
      </dsp:txBody>
      <dsp:txXfrm>
        <a:off x="5162060" y="1956077"/>
        <a:ext cx="945629" cy="945629"/>
      </dsp:txXfrm>
    </dsp:sp>
    <dsp:sp modelId="{2C2DFB98-3BC4-4A83-952B-4F74A041B085}">
      <dsp:nvSpPr>
        <dsp:cNvPr id="0" name=""/>
        <dsp:cNvSpPr/>
      </dsp:nvSpPr>
      <dsp:spPr>
        <a:xfrm rot="5400000">
          <a:off x="3691279" y="3284186"/>
          <a:ext cx="404182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404182" y="1545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>
        <a:off x="3883266" y="3289539"/>
        <a:ext cx="20209" cy="20209"/>
      </dsp:txXfrm>
    </dsp:sp>
    <dsp:sp modelId="{8427663A-D78F-43C7-B396-AD7C8B3215A5}">
      <dsp:nvSpPr>
        <dsp:cNvPr id="0" name=""/>
        <dsp:cNvSpPr/>
      </dsp:nvSpPr>
      <dsp:spPr>
        <a:xfrm>
          <a:off x="3224710" y="3501735"/>
          <a:ext cx="1337321" cy="1337321"/>
        </a:xfrm>
        <a:prstGeom prst="ellipse">
          <a:avLst/>
        </a:prstGeom>
        <a:solidFill>
          <a:schemeClr val="accent1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Кодификатор на каждый класс</a:t>
          </a:r>
          <a:endParaRPr lang="ru-RU" sz="1000" kern="1200" dirty="0"/>
        </a:p>
      </dsp:txBody>
      <dsp:txXfrm>
        <a:off x="3420556" y="3697581"/>
        <a:ext cx="945629" cy="945629"/>
      </dsp:txXfrm>
    </dsp:sp>
    <dsp:sp modelId="{24B219C2-946F-4D8B-97E5-4E169A784012}">
      <dsp:nvSpPr>
        <dsp:cNvPr id="0" name=""/>
        <dsp:cNvSpPr/>
      </dsp:nvSpPr>
      <dsp:spPr>
        <a:xfrm rot="10800000">
          <a:off x="2820527" y="2413435"/>
          <a:ext cx="404182" cy="30913"/>
        </a:xfrm>
        <a:custGeom>
          <a:avLst/>
          <a:gdLst/>
          <a:ahLst/>
          <a:cxnLst/>
          <a:rect l="0" t="0" r="0" b="0"/>
          <a:pathLst>
            <a:path>
              <a:moveTo>
                <a:pt x="0" y="15456"/>
              </a:moveTo>
              <a:lnTo>
                <a:pt x="404182" y="15456"/>
              </a:lnTo>
            </a:path>
          </a:pathLst>
        </a:custGeom>
        <a:noFill/>
        <a:ln w="11429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500" kern="1200"/>
        </a:p>
      </dsp:txBody>
      <dsp:txXfrm rot="10800000">
        <a:off x="3012514" y="2418787"/>
        <a:ext cx="20209" cy="20209"/>
      </dsp:txXfrm>
    </dsp:sp>
    <dsp:sp modelId="{30009CC5-3FB0-4D5D-A1F0-4B7B411981B4}">
      <dsp:nvSpPr>
        <dsp:cNvPr id="0" name=""/>
        <dsp:cNvSpPr/>
      </dsp:nvSpPr>
      <dsp:spPr>
        <a:xfrm>
          <a:off x="1483206" y="1760231"/>
          <a:ext cx="1337321" cy="1337321"/>
        </a:xfrm>
        <a:prstGeom prst="ellipse">
          <a:avLst/>
        </a:prstGeom>
        <a:solidFill>
          <a:schemeClr val="accent2">
            <a:lumMod val="7500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/>
            <a:t>Варианты КИМ и спецификация на каждый класс</a:t>
          </a:r>
          <a:endParaRPr lang="ru-RU" sz="1000" kern="1200" dirty="0"/>
        </a:p>
      </dsp:txBody>
      <dsp:txXfrm>
        <a:off x="1679052" y="1956077"/>
        <a:ext cx="945629" cy="94562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87A33EE-208A-46DC-B4DD-46BEE5B45A3C}" type="datetimeFigureOut">
              <a:rPr lang="ru-RU" smtClean="0"/>
              <a:pPr/>
              <a:t>04.05.2017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8499DF07-0AA0-4E0D-B0F2-A308B0CB4F6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&#1050;&#1048;&#1052;&#1095;&#1077;&#1088;&#1095;&#1077;&#1085;&#1080;&#1077;1.docx" TargetMode="External"/><Relationship Id="rId2" Type="http://schemas.openxmlformats.org/officeDocument/2006/relationships/hyperlink" Target="&#1040;&#1051;&#1043;&#1054;&#1056;&#1048;&#1058;&#1052;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Цель: </a:t>
            </a:r>
            <a:r>
              <a:rPr lang="ru-RU" sz="1400" dirty="0" smtClean="0"/>
              <a:t>познакомить коллектив учителей с технологией формирования фонда оценочных средств для проведения текущего контроля успеваемости и промежуточной аттестации обучающихся в соответствии с требованиями</a:t>
            </a:r>
          </a:p>
          <a:p>
            <a:r>
              <a:rPr lang="ru-RU" sz="1400" dirty="0" smtClean="0"/>
              <a:t> ФГОС ООО</a:t>
            </a:r>
            <a:endParaRPr lang="ru-RU" sz="14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Контрольно – измерительные материалы</a:t>
            </a:r>
            <a:endParaRPr lang="ru-RU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               </a:t>
            </a:r>
            <a:r>
              <a:rPr lang="ru-RU" sz="2400" b="1" dirty="0" smtClean="0"/>
              <a:t>Содержание пакета КИМ по предмету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2910" y="285728"/>
            <a:ext cx="1000132" cy="833444"/>
          </a:xfrm>
          <a:prstGeom prst="rect">
            <a:avLst/>
          </a:prstGeom>
        </p:spPr>
      </p:pic>
      <p:graphicFrame>
        <p:nvGraphicFramePr>
          <p:cNvPr id="7" name="Схема 6"/>
          <p:cNvGraphicFramePr/>
          <p:nvPr/>
        </p:nvGraphicFramePr>
        <p:xfrm>
          <a:off x="714348" y="1643050"/>
          <a:ext cx="7786742" cy="48577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              Структура пояснительной записки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Назначение работы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Документы, определяющих содержание контрольно – оценочных материалов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Кодификатор </a:t>
            </a:r>
            <a:r>
              <a:rPr lang="ru-RU" sz="1800" i="1" dirty="0" smtClean="0">
                <a:solidFill>
                  <a:srgbClr val="002060"/>
                </a:solidFill>
              </a:rPr>
              <a:t>(предметного курса)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Количество тематических контрольно – оценочных процедур в курсе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Подходы к оцениванию 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472" y="285728"/>
            <a:ext cx="1000132" cy="833443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                      </a:t>
            </a:r>
            <a:r>
              <a:rPr lang="ru-RU" sz="2000" b="1" dirty="0" smtClean="0"/>
              <a:t>Основными структурными компонентами теста (контрольной работы) являются:</a:t>
            </a:r>
            <a:endParaRPr lang="ru-RU" sz="2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1900" b="1" dirty="0" smtClean="0"/>
              <a:t>      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1. Спецификация теста (контрольной работы);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2. Инструкция для учащихся;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3. Основной текст работы;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4. Инструкция для проверяющих (результаты тест).</a:t>
            </a:r>
          </a:p>
          <a:p>
            <a:r>
              <a:rPr lang="ru-RU" sz="1900" dirty="0" smtClean="0">
                <a:solidFill>
                  <a:srgbClr val="002060"/>
                </a:solidFill>
              </a:rPr>
              <a:t>5. Бланк анализа результатов контрольной работы</a:t>
            </a:r>
          </a:p>
          <a:p>
            <a:endParaRPr lang="ru-RU" dirty="0"/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66"/>
            <a:ext cx="1028707" cy="857256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>Спецификация теста </a:t>
            </a:r>
            <a:r>
              <a:rPr lang="ru-RU" sz="2700" dirty="0" smtClean="0"/>
              <a:t>(контрольной работы)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название; </a:t>
            </a: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цель теста (контрольной работы); </a:t>
            </a: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кодификатор проверяемых элементов;</a:t>
            </a: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содержание теста </a:t>
            </a:r>
            <a:r>
              <a:rPr lang="ru-RU" sz="1800" b="1" dirty="0" smtClean="0">
                <a:solidFill>
                  <a:srgbClr val="002060"/>
                </a:solidFill>
              </a:rPr>
              <a:t>(</a:t>
            </a:r>
            <a:r>
              <a:rPr lang="ru-RU" sz="1800" dirty="0" smtClean="0">
                <a:solidFill>
                  <a:srgbClr val="002060"/>
                </a:solidFill>
              </a:rPr>
              <a:t>контрольной работы); </a:t>
            </a: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характеристика ТЗ по форме и уровню трудности; </a:t>
            </a: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алгоритм формирования теста из ТЗ; </a:t>
            </a:r>
          </a:p>
          <a:p>
            <a:pPr lvl="0"/>
            <a:r>
              <a:rPr lang="ru-RU" sz="1800" dirty="0" smtClean="0">
                <a:solidFill>
                  <a:srgbClr val="002060"/>
                </a:solidFill>
              </a:rPr>
              <a:t>правила оценки результатов тестирования.</a:t>
            </a:r>
            <a:endParaRPr lang="ru-RU" sz="18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Методическое задание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Разработать и сдать в учебную часть пакет КИМ по предмету («0», «промежуточную», «итоговую» работы)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</a:t>
            </a:r>
          </a:p>
          <a:p>
            <a:pPr algn="ctr">
              <a:buNone/>
            </a:pPr>
            <a:r>
              <a:rPr lang="ru-RU" sz="2400" dirty="0" smtClean="0"/>
              <a:t>  </a:t>
            </a:r>
            <a:r>
              <a:rPr lang="ru-RU" sz="2400" b="1" i="1" u="sng" dirty="0" smtClean="0"/>
              <a:t>Срок сдачи материалов:</a:t>
            </a:r>
          </a:p>
          <a:p>
            <a:pPr algn="ctr">
              <a:buNone/>
            </a:pPr>
            <a:r>
              <a:rPr lang="ru-RU" sz="2400" dirty="0" smtClean="0"/>
              <a:t>  </a:t>
            </a:r>
            <a:r>
              <a:rPr lang="ru-RU" sz="7200" b="1" dirty="0" smtClean="0">
                <a:solidFill>
                  <a:srgbClr val="FF0000"/>
                </a:solidFill>
              </a:rPr>
              <a:t>15 июня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85728"/>
            <a:ext cx="1071570" cy="8929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               Алгоритм разработки КОС по предмету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sz="2400" dirty="0" smtClean="0">
                <a:hlinkClick r:id="rId2" action="ppaction://hlinkfile"/>
              </a:rPr>
              <a:t>Алгоритм</a:t>
            </a:r>
            <a:endParaRPr lang="ru-RU" sz="2400" dirty="0" smtClean="0"/>
          </a:p>
          <a:p>
            <a:r>
              <a:rPr lang="ru-RU" sz="2400" dirty="0" smtClean="0">
                <a:hlinkClick r:id="rId3" action="ppaction://hlinkfile"/>
              </a:rPr>
              <a:t>Пример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rgbClr val="002060"/>
                </a:solidFill>
              </a:rPr>
              <a:t>разработки «Пакет КИМ по черчению»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48" y="357166"/>
            <a:ext cx="942982" cy="78581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b="1" dirty="0" smtClean="0"/>
              <a:t>Методическое задание</a:t>
            </a:r>
            <a:endParaRPr lang="ru-RU" sz="2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Разработать и сдать в учебную часть пакет КИМ по предмету («0», «промежуточную», «итоговую» работы)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                                                         </a:t>
            </a:r>
          </a:p>
          <a:p>
            <a:pPr algn="ctr">
              <a:buNone/>
            </a:pPr>
            <a:r>
              <a:rPr lang="ru-RU" sz="2400" dirty="0" smtClean="0"/>
              <a:t>  </a:t>
            </a:r>
            <a:r>
              <a:rPr lang="ru-RU" sz="2400" b="1" i="1" u="sng" dirty="0" smtClean="0"/>
              <a:t>Срок сдачи материалов:</a:t>
            </a:r>
          </a:p>
          <a:p>
            <a:pPr algn="ctr">
              <a:buNone/>
            </a:pPr>
            <a:r>
              <a:rPr lang="ru-RU" sz="2400" dirty="0" smtClean="0"/>
              <a:t>  </a:t>
            </a:r>
            <a:r>
              <a:rPr lang="ru-RU" sz="7200" b="1" dirty="0" smtClean="0">
                <a:solidFill>
                  <a:srgbClr val="FF0000"/>
                </a:solidFill>
              </a:rPr>
              <a:t>15 июня</a:t>
            </a:r>
            <a:endParaRPr lang="ru-RU" sz="7200" b="1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285728"/>
            <a:ext cx="1071570" cy="892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7331337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Нормативная база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dirty="0" smtClean="0">
                <a:solidFill>
                  <a:srgbClr val="002060"/>
                </a:solidFill>
              </a:rPr>
              <a:t>Федеральный закон № 273-ФЗ «Об образовании в Российской </a:t>
            </a:r>
            <a:r>
              <a:rPr lang="ru-RU" sz="2000" dirty="0" smtClean="0">
                <a:solidFill>
                  <a:srgbClr val="002060"/>
                </a:solidFill>
              </a:rPr>
              <a:t>Ф</a:t>
            </a:r>
            <a:r>
              <a:rPr lang="ru-RU" sz="2000" dirty="0" smtClean="0">
                <a:solidFill>
                  <a:srgbClr val="002060"/>
                </a:solidFill>
              </a:rPr>
              <a:t>едерации» от 29.12.2012</a:t>
            </a:r>
            <a:endParaRPr lang="ru-RU" sz="2000" dirty="0" smtClean="0">
              <a:solidFill>
                <a:srgbClr val="002060"/>
              </a:solidFill>
            </a:endParaRPr>
          </a:p>
          <a:p>
            <a:r>
              <a:rPr lang="ru-RU" sz="2000" dirty="0" smtClean="0">
                <a:solidFill>
                  <a:srgbClr val="002060"/>
                </a:solidFill>
              </a:rPr>
              <a:t>Федеральные государственные образовательные стандарты</a:t>
            </a:r>
            <a:endParaRPr lang="ru-RU" sz="20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5852" y="357166"/>
            <a:ext cx="1000132" cy="83344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 smtClean="0"/>
              <a:t>Цели КИМ в</a:t>
            </a:r>
            <a:r>
              <a:rPr lang="ru-RU" sz="2800" dirty="0" smtClean="0"/>
              <a:t> </a:t>
            </a:r>
            <a:r>
              <a:rPr lang="ru-RU" sz="2800" b="1" dirty="0" smtClean="0"/>
              <a:t>соответствии </a:t>
            </a:r>
            <a:br>
              <a:rPr lang="ru-RU" sz="2800" b="1" dirty="0" smtClean="0"/>
            </a:br>
            <a:r>
              <a:rPr lang="ru-RU" sz="2800" b="1" dirty="0" smtClean="0"/>
              <a:t>с требованиями ФГОС ООО 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 аттестация обучающихся на </a:t>
            </a:r>
            <a:r>
              <a:rPr lang="ru-RU" sz="1800" u="sng" dirty="0" smtClean="0">
                <a:solidFill>
                  <a:srgbClr val="002060"/>
                </a:solidFill>
              </a:rPr>
              <a:t>соответствие их персональных достижений поэтапным </a:t>
            </a:r>
            <a:r>
              <a:rPr lang="ru-RU" sz="1800" u="sng" dirty="0" smtClean="0">
                <a:solidFill>
                  <a:srgbClr val="0070C0"/>
                </a:solidFill>
              </a:rPr>
              <a:t>требованиям соответствующей ОП</a:t>
            </a:r>
            <a:r>
              <a:rPr lang="ru-RU" sz="1800" u="sng" dirty="0" smtClean="0"/>
              <a:t>.</a:t>
            </a:r>
            <a:endParaRPr lang="ru-RU" sz="1800" dirty="0"/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48" y="285728"/>
            <a:ext cx="1071570" cy="8929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Конкретизация цели КИМ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1800" dirty="0" smtClean="0"/>
          </a:p>
          <a:p>
            <a:endParaRPr lang="ru-RU" sz="1800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Оценка качества образования по учебному предмету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Подготовка к ОГЭ и ЕГЭ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Выявление пробелов в знаниях учащихся и своевременная корректировка их индивидуального обучения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Определение эффективности организации образовательного процесса в Школе</a:t>
            </a:r>
            <a:endParaRPr lang="ru-RU" sz="18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57166"/>
            <a:ext cx="1000132" cy="833444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                </a:t>
            </a:r>
            <a:r>
              <a:rPr lang="ru-RU" sz="1800" b="1" dirty="0" smtClean="0"/>
              <a:t>Структура </a:t>
            </a:r>
            <a:r>
              <a:rPr lang="ru-RU" sz="1800" b="1" u="sng" dirty="0" smtClean="0"/>
              <a:t>школьного</a:t>
            </a:r>
            <a:r>
              <a:rPr lang="ru-RU" sz="1800" b="1" dirty="0" smtClean="0"/>
              <a:t> банка </a:t>
            </a:r>
            <a:r>
              <a:rPr lang="ru-RU" sz="1800" b="1" dirty="0" err="1" smtClean="0"/>
              <a:t>КИМов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ru-RU" sz="1800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Складывается из </a:t>
            </a:r>
            <a:r>
              <a:rPr lang="ru-RU" sz="1800" dirty="0" err="1" smtClean="0">
                <a:solidFill>
                  <a:srgbClr val="002060"/>
                </a:solidFill>
              </a:rPr>
              <a:t>КИМов</a:t>
            </a:r>
            <a:r>
              <a:rPr lang="ru-RU" sz="1800" dirty="0" smtClean="0">
                <a:solidFill>
                  <a:srgbClr val="002060"/>
                </a:solidFill>
              </a:rPr>
              <a:t> по каждому предмету УП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КИМ должны соответствовать ФГОС ООО соответствующей ступени образования и выявлять результаты обучения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Могут быть в виде тестов, зачетов, административных контрольных работ, лабораторных и практических работ, тематических контрольных работ; анкет</a:t>
            </a:r>
            <a:r>
              <a:rPr lang="ru-RU" sz="1800" dirty="0">
                <a:solidFill>
                  <a:srgbClr val="002060"/>
                </a:solidFill>
              </a:rPr>
              <a:t>,</a:t>
            </a:r>
            <a:r>
              <a:rPr lang="ru-RU" sz="1800" dirty="0" smtClean="0">
                <a:solidFill>
                  <a:srgbClr val="002060"/>
                </a:solidFill>
              </a:rPr>
              <a:t> </a:t>
            </a:r>
            <a:r>
              <a:rPr lang="ru-RU" sz="1800" dirty="0">
                <a:solidFill>
                  <a:srgbClr val="002060"/>
                </a:solidFill>
              </a:rPr>
              <a:t>э</a:t>
            </a:r>
            <a:r>
              <a:rPr lang="ru-RU" sz="1800" dirty="0" smtClean="0">
                <a:solidFill>
                  <a:srgbClr val="002060"/>
                </a:solidFill>
              </a:rPr>
              <a:t>стафеты и т.д. (для учебных предметов музыка, ИЗО, физическая культура, ОБЖ, технология); диагностических работ и других стандартизированных материалов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Включают текущий, рубежный контроль успеваемости, промежуточную аттестацию обучающихся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Обязательными в системе диагностики 8-11 классов являются следующие ДКР:</a:t>
            </a:r>
          </a:p>
          <a:p>
            <a:pPr>
              <a:buNone/>
            </a:pPr>
            <a:r>
              <a:rPr lang="ru-RU" sz="1800" dirty="0" smtClean="0">
                <a:solidFill>
                  <a:srgbClr val="002060"/>
                </a:solidFill>
              </a:rPr>
              <a:t>        входная (сентябрь), промежуточная (декабрь), итоговая (апрель – май) по всем предметам учебного плана.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Обязательные ДКР проводятся по </a:t>
            </a:r>
            <a:r>
              <a:rPr lang="ru-RU" sz="1800" dirty="0" err="1" smtClean="0">
                <a:solidFill>
                  <a:srgbClr val="002060"/>
                </a:solidFill>
              </a:rPr>
              <a:t>КИМам</a:t>
            </a:r>
            <a:r>
              <a:rPr lang="ru-RU" sz="1800" dirty="0" smtClean="0">
                <a:solidFill>
                  <a:srgbClr val="002060"/>
                </a:solidFill>
              </a:rPr>
              <a:t>, позволяющим определить результаты обучения (предметные, </a:t>
            </a:r>
            <a:r>
              <a:rPr lang="ru-RU" sz="1800" dirty="0" err="1" smtClean="0">
                <a:solidFill>
                  <a:srgbClr val="002060"/>
                </a:solidFill>
              </a:rPr>
              <a:t>метапредметные</a:t>
            </a:r>
            <a:r>
              <a:rPr lang="ru-RU" sz="1800" dirty="0" smtClean="0">
                <a:solidFill>
                  <a:srgbClr val="002060"/>
                </a:solidFill>
              </a:rPr>
              <a:t>, личностные)</a:t>
            </a:r>
          </a:p>
          <a:p>
            <a:endParaRPr lang="ru-RU" sz="1800" dirty="0" smtClean="0"/>
          </a:p>
          <a:p>
            <a:endParaRPr lang="ru-RU" sz="1800" dirty="0"/>
          </a:p>
        </p:txBody>
      </p:sp>
      <p:pic>
        <p:nvPicPr>
          <p:cNvPr id="5" name="Рисунок 4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0100" y="285728"/>
            <a:ext cx="1071570" cy="8929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Порядок подготовки, проведения экспертизы и утверждения </a:t>
            </a:r>
            <a:br>
              <a:rPr lang="ru-RU" sz="1800" b="1" dirty="0" smtClean="0"/>
            </a:br>
            <a:r>
              <a:rPr lang="ru-RU" sz="1800" b="1" dirty="0" smtClean="0"/>
              <a:t>контрольно – измерительных материалов 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ru-RU" sz="1800" dirty="0" smtClean="0"/>
          </a:p>
          <a:p>
            <a:r>
              <a:rPr lang="ru-RU" sz="1800" dirty="0" smtClean="0">
                <a:solidFill>
                  <a:srgbClr val="002060"/>
                </a:solidFill>
              </a:rPr>
              <a:t>3.3. Общее руководство разработкой фондов оценочных средств осуществляет заместитель директора по МР.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3.4. Ответственность за разработку комплектов КОС по учебным предметам </a:t>
            </a:r>
            <a:r>
              <a:rPr lang="ru-RU" sz="1800" dirty="0" err="1" smtClean="0">
                <a:solidFill>
                  <a:srgbClr val="002060"/>
                </a:solidFill>
              </a:rPr>
              <a:t>несѐт </a:t>
            </a:r>
            <a:r>
              <a:rPr lang="ru-RU" sz="1800" dirty="0" smtClean="0">
                <a:solidFill>
                  <a:srgbClr val="002060"/>
                </a:solidFill>
              </a:rPr>
              <a:t>председатель МО, заместитель директора по УВР. </a:t>
            </a:r>
          </a:p>
          <a:p>
            <a:r>
              <a:rPr lang="ru-RU" sz="1800" dirty="0" smtClean="0">
                <a:solidFill>
                  <a:srgbClr val="002060"/>
                </a:solidFill>
              </a:rPr>
              <a:t>3.5. </a:t>
            </a:r>
            <a:r>
              <a:rPr lang="ru-RU" sz="1800" u="sng" dirty="0" smtClean="0">
                <a:solidFill>
                  <a:srgbClr val="002060"/>
                </a:solidFill>
              </a:rPr>
              <a:t>Непосредственным исполнителем разработки комплекта контрольно-оценочных средств по учебным предметам является учитель. </a:t>
            </a:r>
          </a:p>
          <a:p>
            <a:endParaRPr lang="ru-RU" sz="1800" u="sng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b="1" dirty="0" smtClean="0"/>
              <a:t>Порядок подготовки, проведения экспертизы и утверждения </a:t>
            </a:r>
            <a:br>
              <a:rPr lang="ru-RU" sz="1800" b="1" dirty="0" smtClean="0"/>
            </a:br>
            <a:r>
              <a:rPr lang="ru-RU" sz="1800" b="1" dirty="0" smtClean="0"/>
              <a:t>контрольно – измерительных материалов </a:t>
            </a:r>
            <a:endParaRPr lang="ru-RU" sz="1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1600" b="1" dirty="0" smtClean="0"/>
          </a:p>
          <a:p>
            <a:endParaRPr lang="ru-RU" sz="1600" b="1" dirty="0" smtClean="0"/>
          </a:p>
          <a:p>
            <a:pPr>
              <a:buNone/>
            </a:pPr>
            <a:r>
              <a:rPr lang="ru-RU" sz="1600" b="1" dirty="0" smtClean="0">
                <a:solidFill>
                  <a:srgbClr val="002060"/>
                </a:solidFill>
              </a:rPr>
              <a:t>        </a:t>
            </a:r>
            <a:r>
              <a:rPr lang="ru-RU" sz="1600" b="1" dirty="0">
                <a:solidFill>
                  <a:srgbClr val="002060"/>
                </a:solidFill>
              </a:rPr>
              <a:t>Х</a:t>
            </a:r>
            <a:r>
              <a:rPr lang="ru-RU" sz="1600" b="1" dirty="0" smtClean="0">
                <a:solidFill>
                  <a:srgbClr val="002060"/>
                </a:solidFill>
              </a:rPr>
              <a:t>ранение фонда оценочных средств </a:t>
            </a:r>
            <a:endParaRPr lang="ru-RU" sz="1600" dirty="0" smtClean="0">
              <a:solidFill>
                <a:srgbClr val="002060"/>
              </a:solidFill>
            </a:endParaRPr>
          </a:p>
          <a:p>
            <a:r>
              <a:rPr lang="ru-RU" sz="1600" dirty="0" smtClean="0">
                <a:solidFill>
                  <a:srgbClr val="002060"/>
                </a:solidFill>
              </a:rPr>
              <a:t>6.1. Тестовые материалы передаются в ШБКИМ в электронном и печатном виде. 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Печатный экземпляр комплекта КОС по учебным предметам входит в состав комплекта документов ОП. Также хранится в составе УМК.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КОС должны проходить согласование на заседаниях КМС. Итоги согласования оформляются решением ПС. Утверждаются директором школы.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Бумажная копия должна быть обязательно подписана всеми авторами тестового материала.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6.6. Электронный вариант (аналог) оценочных средств хранится в электронной базе данных на сервере ГБОУ.</a:t>
            </a:r>
          </a:p>
          <a:p>
            <a:r>
              <a:rPr lang="ru-RU" sz="1600" dirty="0" smtClean="0">
                <a:solidFill>
                  <a:srgbClr val="002060"/>
                </a:solidFill>
              </a:rPr>
              <a:t>Решение об изменении, включении новых оценочных средств в ФОС принимается на заседании КМС и оформляется </a:t>
            </a:r>
            <a:r>
              <a:rPr lang="ru-RU" sz="1600" smtClean="0">
                <a:solidFill>
                  <a:srgbClr val="002060"/>
                </a:solidFill>
              </a:rPr>
              <a:t>протоколом заседания.</a:t>
            </a:r>
            <a:endParaRPr lang="ru-RU" sz="16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1600" dirty="0" smtClean="0"/>
              <a:t>       </a:t>
            </a:r>
            <a:endParaRPr lang="ru-RU" sz="1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Глоссарий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sz="1900" b="1" dirty="0" smtClean="0"/>
          </a:p>
          <a:p>
            <a:endParaRPr lang="ru-RU" sz="1900" b="1" dirty="0" smtClean="0"/>
          </a:p>
          <a:p>
            <a:r>
              <a:rPr lang="ru-RU" sz="1900" b="1" dirty="0" smtClean="0"/>
              <a:t>Кодификатор</a:t>
            </a:r>
            <a:r>
              <a:rPr lang="ru-RU" sz="1900" dirty="0" smtClean="0"/>
              <a:t> – перечень элементов содержания учебного предмета.</a:t>
            </a:r>
          </a:p>
          <a:p>
            <a:r>
              <a:rPr lang="ru-RU" sz="1900" b="1" dirty="0" smtClean="0"/>
              <a:t>Спецификация </a:t>
            </a:r>
            <a:r>
              <a:rPr lang="ru-RU" sz="1900" dirty="0" smtClean="0"/>
              <a:t>– (лат. </a:t>
            </a:r>
            <a:r>
              <a:rPr lang="ru-RU" sz="1900" dirty="0" err="1" smtClean="0"/>
              <a:t>specification</a:t>
            </a:r>
            <a:r>
              <a:rPr lang="ru-RU" sz="1900" dirty="0" smtClean="0"/>
              <a:t> перечисление особенностей чего-либо). Подробный план содержания КИМ и процедуры тестирования (цель, структура КИМ и содержание каждой его части с указанием формы представления материала, типа и характеристик заданий, времени, отведенного на выполнение каждого из них, и пр.)</a:t>
            </a:r>
          </a:p>
          <a:p>
            <a:endParaRPr lang="ru-RU" dirty="0"/>
          </a:p>
        </p:txBody>
      </p:sp>
      <p:pic>
        <p:nvPicPr>
          <p:cNvPr id="4" name="Рисунок 3" descr="1322321611_shablon-dlya-prezentacii-po-literature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0166" y="357166"/>
            <a:ext cx="942980" cy="785817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1296</TotalTime>
  <Words>679</Words>
  <Application>Microsoft Office PowerPoint</Application>
  <PresentationFormat>Экран (4:3)</PresentationFormat>
  <Paragraphs>98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Официальная</vt:lpstr>
      <vt:lpstr>Контрольно – измерительные материалы</vt:lpstr>
      <vt:lpstr>Методическое задание</vt:lpstr>
      <vt:lpstr>Нормативная база</vt:lpstr>
      <vt:lpstr>Цели КИМ в соответствии  с требованиями ФГОС ООО </vt:lpstr>
      <vt:lpstr>Конкретизация цели КИМ</vt:lpstr>
      <vt:lpstr>                Структура школьного банка КИМов</vt:lpstr>
      <vt:lpstr>Порядок подготовки, проведения экспертизы и утверждения  контрольно – измерительных материалов </vt:lpstr>
      <vt:lpstr>Порядок подготовки, проведения экспертизы и утверждения  контрольно – измерительных материалов </vt:lpstr>
      <vt:lpstr>Глоссарий</vt:lpstr>
      <vt:lpstr>               Содержание пакета КИМ по предмету</vt:lpstr>
      <vt:lpstr>               Структура пояснительной записки</vt:lpstr>
      <vt:lpstr>                      Основными структурными компонентами теста (контрольной работы) являются:</vt:lpstr>
      <vt:lpstr>Спецификация теста (контрольной работы) </vt:lpstr>
      <vt:lpstr>Методическое задание</vt:lpstr>
      <vt:lpstr>               Алгоритм разработки КОС по предмету</vt:lpstr>
    </vt:vector>
  </TitlesOfParts>
  <Company>ГОШИОР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Контрольно – измерительные материалы</dc:title>
  <dc:creator>Наталия Владимировна</dc:creator>
  <cp:lastModifiedBy>Наталия Владимировна</cp:lastModifiedBy>
  <cp:revision>66</cp:revision>
  <dcterms:created xsi:type="dcterms:W3CDTF">2017-04-24T09:54:38Z</dcterms:created>
  <dcterms:modified xsi:type="dcterms:W3CDTF">2017-05-04T06:39:13Z</dcterms:modified>
</cp:coreProperties>
</file>