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328" r:id="rId4"/>
    <p:sldId id="329" r:id="rId5"/>
    <p:sldId id="357" r:id="rId6"/>
    <p:sldId id="375" r:id="rId7"/>
    <p:sldId id="374" r:id="rId8"/>
    <p:sldId id="341" r:id="rId9"/>
    <p:sldId id="332" r:id="rId10"/>
    <p:sldId id="302" r:id="rId11"/>
    <p:sldId id="378" r:id="rId12"/>
    <p:sldId id="300" r:id="rId13"/>
    <p:sldId id="301" r:id="rId14"/>
    <p:sldId id="303" r:id="rId15"/>
    <p:sldId id="304" r:id="rId16"/>
    <p:sldId id="307" r:id="rId17"/>
    <p:sldId id="306" r:id="rId18"/>
    <p:sldId id="333" r:id="rId19"/>
    <p:sldId id="337" r:id="rId20"/>
    <p:sldId id="334" r:id="rId21"/>
    <p:sldId id="351" r:id="rId22"/>
    <p:sldId id="352" r:id="rId23"/>
    <p:sldId id="342" r:id="rId24"/>
    <p:sldId id="335" r:id="rId25"/>
    <p:sldId id="327" r:id="rId26"/>
    <p:sldId id="338" r:id="rId27"/>
    <p:sldId id="339" r:id="rId28"/>
    <p:sldId id="381" r:id="rId29"/>
    <p:sldId id="299" r:id="rId30"/>
    <p:sldId id="272" r:id="rId31"/>
    <p:sldId id="285" r:id="rId32"/>
    <p:sldId id="379" r:id="rId33"/>
    <p:sldId id="363" r:id="rId34"/>
    <p:sldId id="362" r:id="rId35"/>
    <p:sldId id="364" r:id="rId36"/>
    <p:sldId id="361" r:id="rId37"/>
    <p:sldId id="354" r:id="rId38"/>
    <p:sldId id="380" r:id="rId39"/>
    <p:sldId id="365" r:id="rId40"/>
    <p:sldId id="366" r:id="rId41"/>
    <p:sldId id="367" r:id="rId42"/>
    <p:sldId id="368" r:id="rId43"/>
    <p:sldId id="369" r:id="rId44"/>
    <p:sldId id="298" r:id="rId45"/>
    <p:sldId id="348" r:id="rId46"/>
    <p:sldId id="372" r:id="rId47"/>
    <p:sldId id="373" r:id="rId48"/>
    <p:sldId id="370" r:id="rId49"/>
    <p:sldId id="317" r:id="rId50"/>
    <p:sldId id="38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4607" autoAdjust="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8D3E-D6FC-49CD-B0FA-0142AEF7104F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FA887-999E-407F-8D7A-9396E32B6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dsoo.ru/Normativnie_dokumenti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strao.ru/index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pbfgo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pbfgo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pbfgos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spbfgos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5TB8gNdwdA" TargetMode="External"/><Relationship Id="rId3" Type="http://schemas.openxmlformats.org/officeDocument/2006/relationships/hyperlink" Target="http://fipi.ru/otkrytyy-bank-zadaniy-dlya-otsenki-yestestvennonauchnoy-gramotnosti" TargetMode="External"/><Relationship Id="rId7" Type="http://schemas.openxmlformats.org/officeDocument/2006/relationships/hyperlink" Target="https://spbappo.ru/metodicheskaya-podderzhka-pedagogichesk/" TargetMode="External"/><Relationship Id="rId2" Type="http://schemas.openxmlformats.org/officeDocument/2006/relationships/hyperlink" Target="https://media.prosv.ru/f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g.resh.edu.ru/" TargetMode="External"/><Relationship Id="rId5" Type="http://schemas.openxmlformats.org/officeDocument/2006/relationships/hyperlink" Target="https://apkpro.ru/" TargetMode="External"/><Relationship Id="rId4" Type="http://schemas.openxmlformats.org/officeDocument/2006/relationships/hyperlink" Target="http://skiv.instrao.ru/bank-zadaniy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gia.edu.ru/" TargetMode="External"/><Relationship Id="rId3" Type="http://schemas.openxmlformats.org/officeDocument/2006/relationships/hyperlink" Target="https://www.ege.edu.ru/" TargetMode="External"/><Relationship Id="rId7" Type="http://schemas.openxmlformats.org/officeDocument/2006/relationships/hyperlink" Target="https://www.ege.spb.ru/" TargetMode="External"/><Relationship Id="rId2" Type="http://schemas.openxmlformats.org/officeDocument/2006/relationships/hyperlink" Target="https://www.fip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-obr.spb.ru/napravleniya-deyatelnosti/gosudarstvennaya-itogovaya-attestaciya/" TargetMode="External"/><Relationship Id="rId5" Type="http://schemas.openxmlformats.org/officeDocument/2006/relationships/hyperlink" Target="https://www.edu.ru/moodle" TargetMode="External"/><Relationship Id="rId4" Type="http://schemas.openxmlformats.org/officeDocument/2006/relationships/hyperlink" Target="http://online-ege.ru/" TargetMode="External"/><Relationship Id="rId9" Type="http://schemas.openxmlformats.org/officeDocument/2006/relationships/hyperlink" Target="https://www.obrnadzor.gov.ru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pbcokoit.ru/gi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pbfgos.org/sozdanie-sistemy-ocenki-v-o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www.spbcokoit.ru/gia&amp;post=-172984518_3213&amp;cc_key=" TargetMode="External"/><Relationship Id="rId2" Type="http://schemas.openxmlformats.org/officeDocument/2006/relationships/hyperlink" Target="http://324school.spb.ru/index.php/gosudarstvennaya-itogovaya-attestatsiya/1528-konsultatsii-sankt-peterburgskogo-tsentra-otsenki-kachestva-obrazovaniya-i-informatsionnykh-tekhnologij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cJuN7HWbZAo50Ml1NHEP4Q/featured" TargetMode="External"/><Relationship Id="rId4" Type="http://schemas.openxmlformats.org/officeDocument/2006/relationships/hyperlink" Target="https://vk.com/away.php?to=http://distant.ege.spb.ru&amp;post=-172984518_3213&amp;cc_key=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pspb_tv" TargetMode="External"/><Relationship Id="rId2" Type="http://schemas.openxmlformats.org/officeDocument/2006/relationships/hyperlink" Target="https://vk.com/away.php?to=http://topspb.tv&amp;post=-172984518_3207&amp;cc_key=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ipi.ru/ege/videokonsultatsii-razrabotchikov-kim-yege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s-172984518?section=album_1" TargetMode="External"/><Relationship Id="rId2" Type="http://schemas.openxmlformats.org/officeDocument/2006/relationships/hyperlink" Target="https://vk.com/spbkomob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videos-172984518?section=album_2" TargetMode="External"/><Relationship Id="rId4" Type="http://schemas.openxmlformats.org/officeDocument/2006/relationships/hyperlink" Target="https://vk.com/videos-172984518?section=album_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cokoit.ru/gia" TargetMode="External"/><Relationship Id="rId2" Type="http://schemas.openxmlformats.org/officeDocument/2006/relationships/hyperlink" Target="http://324school.spb.ru/index.php/gosudarstvennaya-itogovaya-attestatsiya/1643-videomaterialy-dlya-podgotovki-k-gi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ge.spb.ru/" TargetMode="External"/><Relationship Id="rId3" Type="http://schemas.openxmlformats.org/officeDocument/2006/relationships/hyperlink" Target="https://www.fipi.ru/" TargetMode="External"/><Relationship Id="rId7" Type="http://schemas.openxmlformats.org/officeDocument/2006/relationships/hyperlink" Target="https://k-obr.spb.ru/napravleniya-deyatelnosti/gosudarstvennaya-itogovaya-attestaciya/" TargetMode="External"/><Relationship Id="rId2" Type="http://schemas.openxmlformats.org/officeDocument/2006/relationships/hyperlink" Target="http://324school.spb.ru/index.php/gosudarstvennaya-itogovaya-attestatsiya/168-ssylki-na-federalnye-i-regionalnye-saj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.ru/moodle" TargetMode="External"/><Relationship Id="rId5" Type="http://schemas.openxmlformats.org/officeDocument/2006/relationships/hyperlink" Target="http://online-ege.ru/" TargetMode="External"/><Relationship Id="rId10" Type="http://schemas.openxmlformats.org/officeDocument/2006/relationships/hyperlink" Target="https://www.obrnadzor.gov.ru/" TargetMode="External"/><Relationship Id="rId4" Type="http://schemas.openxmlformats.org/officeDocument/2006/relationships/hyperlink" Target="https://www.ege.edu.ru/" TargetMode="External"/><Relationship Id="rId9" Type="http://schemas.openxmlformats.org/officeDocument/2006/relationships/hyperlink" Target="https://gia.edu.ru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.spb.ru/" TargetMode="External"/><Relationship Id="rId2" Type="http://schemas.openxmlformats.org/officeDocument/2006/relationships/hyperlink" Target="https://spbappo.ru/svedeniya-ob-obrazovatelnoy/osnovnyye-svedeniya/metodicheskaya-deyatelnost/soprovozhdeniye-itogovoy-attestatsi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-obr.spb.ru/napravleniya-deyatelnosti/gosudarstvennaya-itogovaya-attestaciya/2021-2022-uchebnyj-god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" TargetMode="External"/><Relationship Id="rId2" Type="http://schemas.openxmlformats.org/officeDocument/2006/relationships/hyperlink" Target="https://instrao.ru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pi.ru/" TargetMode="External"/><Relationship Id="rId4" Type="http://schemas.openxmlformats.org/officeDocument/2006/relationships/hyperlink" Target="https://www.spbfgo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формированию функциональной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грамотности в ГБОУШИ ОР и   подготовке перехода на новые ФГОС ООО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2022-2023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учебном году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основных изменений обновленных ФГОС НОО и ООО, а также определение первоочередных мероприятий и задач подготовки к введению обновленных ФГОС  ООО в штатном режиме в ОУ, подготовка изменений в образовательную  программу основного общего образования и локальные акты школы.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«Институт стратегии развития образования Российской Академии образования» –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https://edsoo.ru/Normativnie_dokumenti.htm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11560" y="1285860"/>
            <a:ext cx="7920880" cy="53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instrao.ru/index.php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0" y="1052736"/>
            <a:ext cx="86277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портал «Единое содержание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13044"/>
            <a:ext cx="7715303" cy="576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портал «Единое содержание образования»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042971"/>
            <a:ext cx="8424936" cy="581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портал сетевой </a:t>
            </a:r>
            <a:r>
              <a:rPr lang="ru-RU" sz="2000" dirty="0" smtClean="0"/>
              <a:t>педагогической поддержки внедрения ФГОС – </a:t>
            </a:r>
            <a:r>
              <a:rPr lang="ru-RU" sz="2000" u="sng" dirty="0" smtClean="0">
                <a:hlinkClick r:id="rId2"/>
              </a:rPr>
              <a:t>https://www.spbfgos.org/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1048318"/>
            <a:ext cx="8496944" cy="56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портал сетевой педагогической поддержки внедрения ФГОС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https://www.spbfgos.org/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39552" y="1110342"/>
            <a:ext cx="8208912" cy="534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Региональный портал сетевой педагогической поддержки внедрения ФГОС –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https://www.spbfgos.org/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552" y="1005662"/>
            <a:ext cx="8208912" cy="565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Региональный портал сетевой педагогической поддержки внедрения ФГОС –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https://www.spbfgos.org/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544" y="1119962"/>
            <a:ext cx="8424936" cy="55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pPr lvl="0"/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организации работы по внедрению функциональной грамотности.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AMG3P57CAC13V7PCAJXEHFBCAGREMM7CAHIY1CKCAERL2OPCA1K0W5VCA9AERVHCA2QTJVTCASUXRZMCA3Z4VV9CAV17NFYCA4P6RHWCACKNTKQCABFOFHKCAJCFQCWCAZI9534CAZWX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714752"/>
            <a:ext cx="1071570" cy="14287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Тот уровень грамотности, который дает возможность вступать в отношения с внешней средой и максимально быстро адаптироваться и функционировать в ней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Главная задача – формирование и оценка способности учащихся применять полученные  в школе знания и умения в жизненных ситуациях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0D73ZICAT4R23KCAOLWV95CAKFKO3XCAU2BZ56CAJUDHT8CASZNY2ZCA1N2M0SCAHLO8XLCAGAWEF2CA85AOPMCAYUU3RZCAUWWAPECAQX8JGZCA21P8VLCAAIB2TMCAJ38GERCA1EFV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928934"/>
            <a:ext cx="3048020" cy="22860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со специалистами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отделов образования администраций районов Санкт-Петербурга, курирующими вопросы общего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организации введения обновленных федеральных государственных образовательных стандартов начального общего и основного общего образования в государственных общеобразовательных организациях Санкт-Петербурга.</a:t>
            </a:r>
          </a:p>
          <a:p>
            <a:pPr lvl="0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организации работы по внедрению функциональной грамотности.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проведении мониторинга качества подготовки обучающихся общеобразовательных организаций в 2022 году.</a:t>
            </a:r>
          </a:p>
          <a:p>
            <a:pPr lvl="0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результатах проведения тренировочных мероприятий по русскому языку и математике в рамках подготовки к государственной итоговой аттестации в 9 классах.</a:t>
            </a:r>
          </a:p>
          <a:p>
            <a:pPr lvl="0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организации работы с общеобразовательными организациями Санкт-Петербурга, имеющими низкие образовательные результаты обучающихся, в 2022 году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Нормативные документы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Распоряжение Комитета по образованию от 15.09.2021 № 2598-р «Об утверждении Плана мероприятий, направленных на формирование и оценку функциональной грамотности обучающихся государственных образовательных организаций Санкт-Петербурга, реализующих основные общеобразовательные программы, на 2021/2022 учебный год»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Комитета по образованию от 01.12.2021 № 3197-р «О внесении изменения в распоряжение Комитета по образованию от 15.09.2021 № 2598-р»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Письмо Департамента государственной политики и управления в сфере общего образования Министерства просвещения Российской Федерации от 14.09.2021 № 03-1510 «Об организации работы по повышению функциональной грамотности»</a:t>
            </a:r>
          </a:p>
          <a:p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Письмо Федеральной службы по надзору в сфере образования и науки от 01.10.2021 </a:t>
            </a:r>
            <a:b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 01-218/08-01 «Об обеспечении использования Электронного банка заданий по оценке функциональной грамотности»</a:t>
            </a:r>
          </a:p>
          <a:p>
            <a:r>
              <a:rPr lang="ru-RU" sz="1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Письмо Комитета по образованию от 25.11.2021 № 03-28-9830/21-0-0 «Об электронном банке тренировочных заданий по оценке функциональной грамотности»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MG3P57CAC13V7PCAJXEHFBCAGREMM7CAHIY1CKCAERL2OPCA1K0W5VCA9AERVHCA2QTJVTCASUXRZMCA3Z4VV9CAV17NFYCA4P6RHWCACKNTKQCABFOFHKCAJCFQCWCAZI9534CAZWX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85728"/>
            <a:ext cx="714380" cy="112796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чего начать работу?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endParaRPr lang="ru-RU" sz="1800" dirty="0" smtClean="0"/>
          </a:p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Эффективная деятельность по формированию функциональной грамотности обучающихся возможна только при условии системного подхода к работе по всем направлениям. Соответственно, системность необходима и при корректировке нормативно-методической базы.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6F0D91CA3Q24SWCA1BLCNYCA1WKWO9CAOTLKCWCA8Q0QW5CAMI4R3WCAC909Y2CAS8TB4WCAX18H4OCA4UCRATCAGGDPPYCAH8W7W0CA9S23S5CA64K7ALCAIB9F4OCAU1RD1NCA8L8WR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85728"/>
            <a:ext cx="1885950" cy="14287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коррективы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основного общего образования.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Рабочие программы по предметам.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План внеурочной деятельности.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Программа внеурочной деятельности.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Программа воспитания и социализации.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1800" u="sng" dirty="0" err="1" smtClean="0">
                <a:latin typeface="Times New Roman" pitchFamily="18" charset="0"/>
                <a:cs typeface="Times New Roman" pitchFamily="18" charset="0"/>
              </a:rPr>
              <a:t>внутришкольной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системе оценки качества образования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(ВСОКО).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322321611_shablon-dlya-prezentacii-po-litera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19" y="4214818"/>
            <a:ext cx="2057415" cy="171451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по включению ФГ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воспитательный процесс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Администрация</a:t>
            </a:r>
          </a:p>
          <a:p>
            <a:r>
              <a:rPr lang="ru-RU" sz="2000" dirty="0" smtClean="0"/>
              <a:t>ШМО</a:t>
            </a:r>
          </a:p>
          <a:p>
            <a:r>
              <a:rPr lang="ru-RU" sz="2000" dirty="0" smtClean="0"/>
              <a:t>Учителя – предметники</a:t>
            </a:r>
          </a:p>
          <a:p>
            <a:r>
              <a:rPr lang="ru-RU" sz="2000" dirty="0" smtClean="0"/>
              <a:t>Библиотека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поддержка деятельности по развитию ФГ школьников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Функциональная грамотность. Просвещение»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https://media.prosv.ru/fg/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ФИПИ. Открытый банк заданий по естественно – научной грамотности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http://fipi.ru/otkrytyy-bank-zadaniy-dlya-otsenki-yestestvennonauchnoy-gramotnosti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Институт стратегии развития образования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http://skiv.instrao.ru/bank-zadaniy/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Письмо Комитета по образованию от 25.11.2021 № 03-28-9830/21-0-0 «Об электронном банке тренировочных заданий по оценке функциональной грамотности»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Федеральный портал Академия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России (просветительский) – 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https://apkpro.ru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Федеральный банк заданий по функциональной грамотности – 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https://fg.resh.edu.ru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Единый день функциональной грамотности в Санкт-Петербурге - 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https://spbappo.ru/metodicheskaya-podderzhka-pedagogichesk/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Семинар для руководителей по включению в образовательную деятельность учителей-предметников заданий на формирование функциональной грамотности,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умений, а также использования заданий в формате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https://youtu.be/Q5TB8gNdwdA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900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-37332"/>
            <a:ext cx="8590419" cy="687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778" y="85702"/>
            <a:ext cx="8508064" cy="6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778" y="85702"/>
            <a:ext cx="8579502" cy="6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Методические, учебные пособия и сборники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Серия: Функциональная грамотность. Учимся для жизни. - М.: Просвещение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Серия: Естественно-научная грамотность. Тренажер. - М.: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Муштавинская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Загашев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И.О. Интеллектуальный конструктор: ступени к проекту. Программа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курса. 5–9 классы. Методические пособия для учителя 5-9 класс. Рабочие тетради для ученика. 5-9 класс. - М.: Русское слово. 2021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Алексашина И.Ю. Формирование и оценка функциональной грамотности учащихся: Учебно-методическое пособие для учителя.- СПб.: КАРО</a:t>
            </a:r>
          </a:p>
        </p:txBody>
      </p:sp>
    </p:spTree>
    <p:extLst>
      <p:ext uri="{BB962C8B-B14F-4D97-AF65-F5344CB8AC3E}">
        <p14:creationId xmlns:p14="http://schemas.microsoft.com/office/powerpoint/2010/main" val="24526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проведении мониторинга качества подготовки обучающихся общеобразовательных организаций в 2022 году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!</a:t>
            </a:r>
            <a:endParaRPr lang="ru-RU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 организации введения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обновленных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федеральных государственных образовательных стандартов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начального общего и основного общего образования в государственных общеобразовательных организациях Санкт-Петербурга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 descr="1322321611_shablon-dlya-prezentacii-po-litera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714752"/>
            <a:ext cx="1600201" cy="133350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проведении мониторинга качества подготовки обучающихся общеобразовательных организаций в 2022 году.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Распоряжение Комитета по образованию Санкт-Петербурга от 08.09.2021 № 2527-р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«Об утверждении порядка проведения региональных диагностических работ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государственных образовательных организациях Санкт-Петербурга, реализующих основные общеобразовательные программы»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результатах проведения тренировочных мероприятий по русскому языку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математике в рамках подготовки к государственной итоговой аттестации в 9 классах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3.5. Обеспечить проведение анализа результатов Всероссийских проверочных работ </a:t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 рамках функционирования внутренней системы оценки качества образования </a:t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и обсуждение результатов анализа на педагогических советах и на заседаниях методических объединений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4.2. Обеспечить в образовательных организациях, находящихся в ведении администраций районов Санкт-Петербурга, проведение анализа и использование полученных результатов тренировочных мероприятий в целях выявления разделов и тем, при изучении которых уровень и качество знаний, полученных обучающимися в процессе освоения образовательных программ основного общего образования, являются недостаточными.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4.3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. Организовать работу по устранению образовательных дефицитов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выявленных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проведении тренировочных мероприятий, в образовательных организациях, находящихся в ведении администраций районов Санкт-Петербурга</a:t>
            </a:r>
            <a:r>
              <a:rPr lang="ru-RU" sz="1400" dirty="0" smtClean="0"/>
              <a:t>.</a:t>
            </a:r>
          </a:p>
          <a:p>
            <a:pPr>
              <a:buNone/>
            </a:pPr>
            <a:endParaRPr lang="ru-RU" sz="1400" dirty="0" smtClean="0"/>
          </a:p>
          <a:p>
            <a:r>
              <a:rPr lang="ru-RU" sz="1400" dirty="0" smtClean="0"/>
              <a:t>4.4 Обеспечить личный контроль руководителей ОУ, находящихся в ведении администрации СПб, за подготовкой обучающихся 9-х классов к государственной аттестации по образовательным программам основного общего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направления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– предметники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сопровождения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45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педагогических измерений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https://www.fipi.ru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информационный портал ГИА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https://www.ege.edu.ru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 "ОГЭ и ЕГЭ тестирование"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http://online-ege.ru/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варианты тестов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https://www.edu.ru/moodle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Санкт-Петербурга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https://k-obr.spb.ru/napravleniya-deyatelnosti/gosudarstvennaya-itogovaya-attestaciya/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в Санкт-Петербурге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https://www.ege.spb.ru/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сайт ЕГЭ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https://gia.edu.ru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https://www.obrnadzor.gov.ru/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9" y="571480"/>
            <a:ext cx="8096979" cy="555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www.spbcokoit.ru/gia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https://www.spbfgos.org/sozdanie-sistemy-ocenki-v-ou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891362"/>
            <a:ext cx="7286675" cy="582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34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6876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РЭШ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https://resh.edu.ru/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24" y="1412776"/>
            <a:ext cx="870496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1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hlinkClick r:id="rId2"/>
              </a:rPr>
              <a:t>Консультации Санкт-Петербургского центра оценки качества образования и информационных технологий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ГИА на сайте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СПбЦОКОиИТ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://www.spbcokoit.ru/gia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резервном ресурсе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ege.spb.ru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://www.youtube.com/channel/UCcJuN7HWbZAo50Ml1NHEP4Q/featured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5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Нормативные документы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от 31 мая 2021 № 287 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основного общего образования»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Письмо заместителя Министра просвещения Российской Федерации от 15.02.2022 № АЗ-113/03 «О направлении методических рекомендаций»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рекомендуется к 2024-2025 учебному году обеспечить переход  на обучение в соответствии с обновленными ФГОС 2-4 классов и 6-9 классов.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обновленных ФГОС </a:t>
            </a:r>
          </a:p>
          <a:p>
            <a:pPr>
              <a:buNone/>
            </a:pP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A8O6SRMCA0KFDJOCA4D2SSDCA3OBCMQCA9LNZCVCAI5DVNTCAI0GR9ICANFCXNVCAPWHJJRCATVGFQFCA92RUVFCAFIEEW4CAP5L4C9CA0JA1D3CAGIK6TSCAPLOAYVCA0SR00DCAV1XO5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5" y="571480"/>
            <a:ext cx="1343035" cy="107157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ГИА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Телеканал «Санкт-Петербург» при поддержке Комитета по образованию запустил проект #</a:t>
            </a:r>
            <a:r>
              <a:rPr lang="ru-RU" dirty="0" err="1"/>
              <a:t>егэчеллендж</a:t>
            </a:r>
            <a:r>
              <a:rPr lang="ru-RU" dirty="0"/>
              <a:t>, который поможет подготовиться к ЕГЭ и ОГЭ. Это цикл лекций лучших учителей города в эфире телеканала. Все видео-уроки доступны на сайте </a:t>
            </a:r>
            <a:r>
              <a:rPr lang="ru-RU" dirty="0">
                <a:hlinkClick r:id="rId2"/>
              </a:rPr>
              <a:t>topspb.tv</a:t>
            </a:r>
            <a:r>
              <a:rPr lang="ru-RU" dirty="0"/>
              <a:t> и в группе </a:t>
            </a:r>
            <a:r>
              <a:rPr lang="ru-RU" dirty="0" err="1"/>
              <a:t>ВКонтакте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Телеканал «Санкт-Петербург»</a:t>
            </a:r>
            <a:r>
              <a:rPr lang="ru-RU" dirty="0"/>
              <a:t>.</a:t>
            </a:r>
          </a:p>
          <a:p>
            <a:r>
              <a:rPr lang="ru-RU" dirty="0"/>
              <a:t>Министерством просвещения Российской Федерации  запущены проекты на телеканалах ОТР и «</a:t>
            </a:r>
            <a:r>
              <a:rPr lang="ru-RU" dirty="0" err="1"/>
              <a:t>Триколор</a:t>
            </a:r>
            <a:r>
              <a:rPr lang="ru-RU" dirty="0"/>
              <a:t>». На них транслируются </a:t>
            </a:r>
            <a:r>
              <a:rPr lang="ru-RU" dirty="0" err="1"/>
              <a:t>видеоуроки</a:t>
            </a:r>
            <a:r>
              <a:rPr lang="ru-RU" dirty="0"/>
              <a:t> по ключевым школьным предметам для старшеклассников, которым в этом году предстоит сдавать экзамены. Уроки синхронизированы с учебниками и электронным контентом общедоступной бесплатной цифровой платформы «Моя школа в </a:t>
            </a:r>
            <a:r>
              <a:rPr lang="ru-RU" dirty="0" err="1"/>
              <a:t>online</a:t>
            </a:r>
            <a:r>
              <a:rPr lang="ru-RU" dirty="0"/>
              <a:t>».</a:t>
            </a:r>
          </a:p>
          <a:p>
            <a:r>
              <a:rPr lang="ru-RU" dirty="0"/>
              <a:t>На официальном сайте Федерального института педагогических измерений выпускники могут посмотреть </a:t>
            </a:r>
            <a:r>
              <a:rPr lang="ru-RU" dirty="0" err="1"/>
              <a:t>видеоконсультации</a:t>
            </a:r>
            <a:r>
              <a:rPr lang="ru-RU" dirty="0"/>
              <a:t> разработчиков контрольных измерительных материалов ЕГЭ (</a:t>
            </a:r>
            <a:r>
              <a:rPr lang="ru-RU" dirty="0">
                <a:hlinkClick r:id="rId4"/>
              </a:rPr>
              <a:t>https://fipi.ru/ege/videokonsultatsii-razrabotchikov-kim-yege</a:t>
            </a:r>
            <a:r>
              <a:rPr lang="ru-RU" dirty="0"/>
              <a:t>).</a:t>
            </a:r>
          </a:p>
          <a:p>
            <a:r>
              <a:rPr lang="ru-RU" dirty="0"/>
              <a:t>Всероссийская акция «100 баллов для победы», инициированная Федеральной службой по надзору в сфере образования и науки и призванная снять лишнее напряжение у школьников, связанное с подготовкой к ЕГЭ, впервые проходит онлайн. Главными героями по традиции стали </a:t>
            </a:r>
            <a:r>
              <a:rPr lang="ru-RU" dirty="0" err="1"/>
              <a:t>высокобалльники</a:t>
            </a:r>
            <a:r>
              <a:rPr lang="ru-RU" dirty="0"/>
              <a:t> прошлых лет. Сегодня они учатся в лучших вузах страны и готовы поделиться своим опытом подготовки к ЕГЭ. </a:t>
            </a:r>
            <a:r>
              <a:rPr lang="ru-RU" dirty="0" err="1"/>
              <a:t>Высокобалльники</a:t>
            </a:r>
            <a:r>
              <a:rPr lang="ru-RU" dirty="0"/>
              <a:t> подготовили видео-мастер-классы, которые публикуются в официальной группе </a:t>
            </a:r>
            <a:r>
              <a:rPr lang="ru-RU" dirty="0" err="1"/>
              <a:t>ВКонтакте</a:t>
            </a:r>
            <a:r>
              <a:rPr lang="ru-RU" dirty="0"/>
              <a:t> Комитета по образованию.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82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по образованию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https://vk.com/spbkomobr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вы найдете: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лекций из эфира телеканала «Санкт-Петербург» – в альбоме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https://vk.com/videos-172984518?section=album_1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видеоконсультации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лучших преподавателей петербургских вузов и педагогов школ 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-канала Санкт-Петербургского центра оценки качества образования и информационных технологий – в альбоме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https://vk.com/videos-172984518?section=album_3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видео-мастер-классы выпускников прошлых лет, набравших высокие баллы на ЕГЭ, – в альбоме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https://vk.com/videos-172984518?section=album_2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9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Видеоматериалы для подготовки к ГИА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учащихся 9-х и 11-х классов к ГИА разработаны видеоматериалы, которые выложены на сайте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СПбЦОКОиИТ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https://www.spbcokoit.ru/gia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Ссылки на федеральные и региональные сайты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институт педагогических измерений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https://www.fipi.ru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информационный портал ГИА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https://www.ege.edu.ru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 "ОГЭ и ЕГЭ тестирование"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http://online-ege.ru/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варианты тестов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https://www.edu.ru/moodle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Санкт-Петербурга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https://k-obr.spb.ru/napravleniya-deyatelnosti/gosudarstvennaya-itogovaya-attestaciya/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 в Санкт-Петербурге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https://www.ege.spb.ru/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сайт ЕГЭ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https://gia.edu.ru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</a:b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https://www.obrnadzor.gov.ru/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организации работы с общеобразовательными организациями Санкт-Петербурга, имеющими низкие образовательные результаты обучающихся, в 2022 году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ШНОР</a:t>
            </a:r>
            <a:b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(проект 500+)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 организации работы с общеобразовательными организациями Санкт-Петербурга, имеющими низкие образовательные результаты обучающихся, в 2022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Письмо ФГБУ «Федеральный институт оценки качества образования» от 22.11.2021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02-21/683 «О реализации проекта адресной методической помощи «500+» в 2022 году»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Распоряжение Комитета по образованию от 15.12.2021 № 3319-р «Об организации работы  с образовательными организациями Санкт-Петербурга, реализующими основные образовательные программы начального общего, основного общего и среднего общего образования, имеющими низкие образовательные результаты обучающихся»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0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9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педсовета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 Владимировна\Downloads\pexels-jess-bailey-designs-1558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229600" cy="2714644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2899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Методическая поддержка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Методическая поддержка ГИА-9 и ГИА-11 на сайте СПб АППО -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https://spbappo.ru/svedeniya-ob-obrazovatelnoy/osnovnyye-svedeniya/metodicheskaya-deyatelnost/soprovozhdeniye-itogovoy-attestatsii/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Официальный информационный портал государственной итоговой аттестации выпускников  9 и 11 классов в Санкт-Петербурге -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https://www.ege.spb.ru/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Информация о ГИА-9 и ГИА-11 на сайте Комитета по образованию -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http://k-obr.spb.ru/napravleniya-deyatelnosti/gosudarstvennaya-itogovaya-attestaciya/2021-2022-uchebnyj-god/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обновленных ФГОС ООО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прохождения программы ООО.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Принципиальным отличием обновленных ФГОС является ориентир на формирование функциональной </a:t>
            </a:r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и требования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программы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рабочим программам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календарного плана воспитательной работы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обязательных предметных областей, учебных предметов и учебных модулей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часов аудиторной нагрузки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внеурочной деятельности на уровне ООО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содержательного раздела ООП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средств обучения, дистанционных технологий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учеников на группы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программе формирования универсальных учебных действий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кабинетов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учебниками и учебными пособиями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условия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9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мероприятия по подготовке введения ФГОС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Критерии готовности к переходу на новые ФГОС ООО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– предметники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сопровождения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поддержка введения ФГОС ООО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 стратегии развития образования РАО </a:t>
            </a: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   </a:t>
            </a: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https://instrao.ru/index.php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портал «Единое содержание образования»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https://edsoo.ru/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Региональный портал сетевой педагогической поддержки внедрения ФГОС –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https://www.spbfgos.org/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институт педагогических измерений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   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http://fipi.ru/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4115</TotalTime>
  <Words>1124</Words>
  <Application>Microsoft Office PowerPoint</Application>
  <PresentationFormat>Экран (4:3)</PresentationFormat>
  <Paragraphs>169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Тема Office</vt:lpstr>
      <vt:lpstr>Организация работы по формированию функциональной грамотности в ГБОУШИ ОР и   подготовке перехода на новые ФГОС ООО в 2022-2023 учебном году </vt:lpstr>
      <vt:lpstr>  Совещания со специалистами  отделов образования администраций районов Санкт-Петербурга, курирующими вопросы общего образования </vt:lpstr>
      <vt:lpstr>Об организации введения обновленных федеральных государственных образовательных стандартов начального общего и основного общего образования в государственных общеобразовательных организациях Санкт-Петербурга. </vt:lpstr>
      <vt:lpstr>Нормативные документы</vt:lpstr>
      <vt:lpstr>Презентация PowerPoint</vt:lpstr>
      <vt:lpstr>Ядро обновленных ФГОС ООО</vt:lpstr>
      <vt:lpstr>Основные изменения и требования</vt:lpstr>
      <vt:lpstr>Необходимые мероприятия по подготовке введения ФГОС  Критерии готовности к переходу на новые ФГОС ООО </vt:lpstr>
      <vt:lpstr>Методическая поддержка введения ФГОС ООО</vt:lpstr>
      <vt:lpstr>«Институт стратегии развития образования Российской Академии образования» – https://edsoo.ru/Normativnie_dokumenti.htm</vt:lpstr>
      <vt:lpstr>https://instrao.ru/index.php </vt:lpstr>
      <vt:lpstr>Федеральный портал «Единое содержание образования»</vt:lpstr>
      <vt:lpstr>Федеральный портал «Единое содержание образования»</vt:lpstr>
      <vt:lpstr>Региональный портал сетевой педагогической поддержки внедрения ФГОС – https://www.spbfgos.org/  </vt:lpstr>
      <vt:lpstr>Региональный портал сетевой педагогической поддержки внедрения ФГОС – https://www.spbfgos.org/  </vt:lpstr>
      <vt:lpstr>Региональный портал сетевой педагогической поддержки внедрения ФГОС – https://www.spbfgos.org/   </vt:lpstr>
      <vt:lpstr>Региональный портал сетевой педагогической поддержки внедрения ФГОС – https://www.spbfgos.org/</vt:lpstr>
      <vt:lpstr>Об организации работы по внедрению функциональной грамотности. </vt:lpstr>
      <vt:lpstr>Функциональная грамотность</vt:lpstr>
      <vt:lpstr>Нормативные документы</vt:lpstr>
      <vt:lpstr>С чего начать работу?</vt:lpstr>
      <vt:lpstr>Основные коррективы</vt:lpstr>
      <vt:lpstr>Мероприятия по включению ФГ в учебно – воспитательный процесс</vt:lpstr>
      <vt:lpstr>Методическая поддержка деятельности по развитию ФГ школьников</vt:lpstr>
      <vt:lpstr>Презентация PowerPoint</vt:lpstr>
      <vt:lpstr>Презентация PowerPoint</vt:lpstr>
      <vt:lpstr>Презентация PowerPoint</vt:lpstr>
      <vt:lpstr>Методические, учебные пособия и сборники заданий</vt:lpstr>
      <vt:lpstr>О проведении мониторинга качества подготовки обучающихся общеобразовательных организаций в 2022 году   ? !</vt:lpstr>
      <vt:lpstr>   О проведении мониторинга качества подготовки обучающихся общеобразовательных организаций в 2022 году.   </vt:lpstr>
      <vt:lpstr>     О результатах проведения тренировочных мероприятий по русскому языку  и математике в рамках подготовки к государственной итоговой аттестации в 9 классах   </vt:lpstr>
      <vt:lpstr>Мероприятия направления</vt:lpstr>
      <vt:lpstr>Методическая поддержка</vt:lpstr>
      <vt:lpstr>Презентация PowerPoint</vt:lpstr>
      <vt:lpstr>https://www.spbcokoit.ru/gia </vt:lpstr>
      <vt:lpstr>https://www.spbfgos.org/sozdanie-sistemy-ocenki-v-ou </vt:lpstr>
      <vt:lpstr>Презентация PowerPoint</vt:lpstr>
      <vt:lpstr>РЭШ https://resh.edu.ru/</vt:lpstr>
      <vt:lpstr>Консультации Санкт-Петербургского центра оценки качества образования и информационных технологий </vt:lpstr>
      <vt:lpstr>Консультации ГИА</vt:lpstr>
      <vt:lpstr>В группе ВКонтакте Комитета по образованию (https://vk.com/spbkomobr) вы найдете:</vt:lpstr>
      <vt:lpstr>Видеоматериалы для подготовки к ГИА </vt:lpstr>
      <vt:lpstr>Ссылки на федеральные и региональные сайты </vt:lpstr>
      <vt:lpstr>Об организации работы с общеобразовательными организациями Санкт-Петербурга, имеющими низкие образовательные результаты обучающихся, в 2022 году  ШНОР (проект 500+)</vt:lpstr>
      <vt:lpstr>Об организации работы с общеобразовательными организациями Санкт-Петербурга, имеющими низкие образовательные результаты обучающихся, в 2022 году</vt:lpstr>
      <vt:lpstr>Презентация PowerPoint</vt:lpstr>
      <vt:lpstr>Презентация PowerPoint</vt:lpstr>
      <vt:lpstr>Решение педсовета</vt:lpstr>
      <vt:lpstr>Спасибо за внимание</vt:lpstr>
      <vt:lpstr>Методическая поддержка</vt:lpstr>
    </vt:vector>
  </TitlesOfParts>
  <Company>ГОШИОР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по формированию функциональной грамотности в ГБОУШИ ОР в 2022-2023 учебном году</dc:title>
  <dc:creator>Наталия Владимировна</dc:creator>
  <cp:lastModifiedBy>Оксана Владимировна</cp:lastModifiedBy>
  <cp:revision>218</cp:revision>
  <dcterms:created xsi:type="dcterms:W3CDTF">2022-02-17T07:55:48Z</dcterms:created>
  <dcterms:modified xsi:type="dcterms:W3CDTF">2023-03-28T09:38:05Z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1931090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