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80" r:id="rId5"/>
    <p:sldId id="271" r:id="rId6"/>
    <p:sldId id="264" r:id="rId7"/>
    <p:sldId id="281" r:id="rId8"/>
    <p:sldId id="283" r:id="rId9"/>
    <p:sldId id="284" r:id="rId10"/>
    <p:sldId id="276" r:id="rId11"/>
    <p:sldId id="278" r:id="rId12"/>
    <p:sldId id="277" r:id="rId13"/>
    <p:sldId id="279" r:id="rId14"/>
    <p:sldId id="274" r:id="rId15"/>
    <p:sldId id="28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title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Эффективность</c:v>
                </c:pt>
              </c:strCache>
            </c:strRef>
          </c:tx>
          <c:dLbls>
            <c:showVal val="1"/>
          </c:dLbls>
          <c:cat>
            <c:strRef>
              <c:f>Лист1!$A$2:$A$12</c:f>
              <c:strCache>
                <c:ptCount val="11"/>
                <c:pt idx="0">
                  <c:v>Аронович А.В.</c:v>
                </c:pt>
                <c:pt idx="1">
                  <c:v>Матвеева М.В.</c:v>
                </c:pt>
                <c:pt idx="2">
                  <c:v>Назарова Т.В.</c:v>
                </c:pt>
                <c:pt idx="3">
                  <c:v>Подзолкина Л.С.</c:v>
                </c:pt>
                <c:pt idx="4">
                  <c:v>Котова Т.В.</c:v>
                </c:pt>
                <c:pt idx="5">
                  <c:v>Алексеева О.Н.</c:v>
                </c:pt>
                <c:pt idx="6">
                  <c:v>Шевелева Л.А.</c:v>
                </c:pt>
                <c:pt idx="7">
                  <c:v>Комарова С.И.</c:v>
                </c:pt>
                <c:pt idx="8">
                  <c:v>Синюков И.С.</c:v>
                </c:pt>
                <c:pt idx="9">
                  <c:v>Зарипова Р.Г.</c:v>
                </c:pt>
                <c:pt idx="10">
                  <c:v>Морозова О.А.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</c:v>
                </c:pt>
                <c:pt idx="1">
                  <c:v>48</c:v>
                </c:pt>
                <c:pt idx="2">
                  <c:v>38</c:v>
                </c:pt>
                <c:pt idx="3">
                  <c:v>26</c:v>
                </c:pt>
                <c:pt idx="4">
                  <c:v>46</c:v>
                </c:pt>
                <c:pt idx="5">
                  <c:v>40</c:v>
                </c:pt>
                <c:pt idx="6">
                  <c:v>26</c:v>
                </c:pt>
                <c:pt idx="7">
                  <c:v>43</c:v>
                </c:pt>
                <c:pt idx="8">
                  <c:v>43</c:v>
                </c:pt>
                <c:pt idx="9">
                  <c:v>43</c:v>
                </c:pt>
                <c:pt idx="10">
                  <c:v>55</c:v>
                </c:pt>
              </c:numCache>
            </c:numRef>
          </c:val>
        </c:ser>
        <c:dLbls>
          <c:showVal val="1"/>
        </c:dLbls>
        <c:overlap val="-25"/>
        <c:axId val="57414016"/>
        <c:axId val="57415552"/>
      </c:barChart>
      <c:catAx>
        <c:axId val="57414016"/>
        <c:scaling>
          <c:orientation val="minMax"/>
        </c:scaling>
        <c:axPos val="b"/>
        <c:majorTickMark val="none"/>
        <c:tickLblPos val="nextTo"/>
        <c:crossAx val="57415552"/>
        <c:crosses val="autoZero"/>
        <c:auto val="1"/>
        <c:lblAlgn val="ctr"/>
        <c:lblOffset val="100"/>
      </c:catAx>
      <c:valAx>
        <c:axId val="57415552"/>
        <c:scaling>
          <c:orientation val="minMax"/>
        </c:scaling>
        <c:delete val="1"/>
        <c:axPos val="l"/>
        <c:numFmt formatCode="General" sourceLinked="1"/>
        <c:tickLblPos val="nextTo"/>
        <c:crossAx val="5741401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1A4C957-53C5-4662-AE98-4E6D235F6A0D}" type="datetimeFigureOut">
              <a:rPr lang="ru-RU" smtClean="0"/>
              <a:pPr/>
              <a:t>20.01.2020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FDFC543-9F50-4EFA-9094-FFE2CE1B6C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yandex.ru/images/search?family=yes&amp;pos=3&amp;img_url=https://img2.pngindir.com/20180310/xyq/kisspng-businessperson-download-clip-art-cartoon-show-teacher-creative-image-5aa430693dc357.662588221520709737253.jpg&amp;text=%D1%82%D0%B2%D0%BE%D1%80%D1%87%D0%B5%D1%81%D0%BA%D0%B8%D0%B9+%D1%83%D1%87%D0%B8%D1%82%D0%B5%D0%BB%D1%8C+%D1%80%D0%B8%D1%81%D1%83%D0%BD%D0%BE%D0%BA&amp;rpt=simag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yandex.ru/images/search?family=yes&amp;pos=3&amp;img_url=https://img2.pngindir.com/20180310/xyq/kisspng-businessperson-download-clip-art-cartoon-show-teacher-creative-image-5aa430693dc357.662588221520709737253.jpg&amp;text=%D1%82%D0%B2%D0%BE%D1%80%D1%87%D0%B5%D1%81%D0%BA%D0%B8%D0%B9+%D1%83%D1%87%D0%B8%D1%82%D0%B5%D0%BB%D1%8C+%D1%80%D0%B8%D1%81%D1%83%D0%BD%D0%BE%D0%BA&amp;rpt=simage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yandex.ru/images/search?family=yes&amp;p=1&amp;source=wiz&amp;text=%D0%BA%D0%B0%D1%80%D1%82%D0%B8%D0%BD%D0%BA%D0%B8+%D1%83%D1%87%D0%B8%D1%82%D0%B5%D0%BB%D1%8C%D0%BD%D0%B8%D1%86%D0%B0&amp;pos=33&amp;noreask=1&amp;rpt=simage&amp;img_url=https://fsd.multiurok.ru/html/2019/03/24/s_5c97e8fbb076d/1121284_14.jpeg&amp;lr=102557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andex.ru/images/search?family=yes&amp;pos=20&amp;img_url=https://st.depositphotos.com/1000423/3014/i/950/depositphotos_30140591-stock-photo-businesswoman-drawing-on-wall.jpg&amp;text=%D1%82%D0%B2%D0%BE%D1%80%D1%87%D0%B5%D1%81%D0%BA%D0%B8%D0%B9+%D1%83%D1%87%D0%B8%D1%82%D0%B5%D0%BB%D1%8C+%D1%80%D0%B8%D1%81%D1%83%D0%BD%D0%BE%D0%BA&amp;rpt=sim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yandex.ru/images/search?family=yes&amp;p=1&amp;source=wiz&amp;text=%D0%BA%D0%B0%D1%80%D1%82%D0%B8%D0%BD%D0%BA%D0%B8+%D1%83%D1%87%D0%B8%D1%82%D0%B5%D0%BB%D1%8C%D0%BD%D0%B8%D1%86%D0%B0&amp;pos=33&amp;noreask=1&amp;rpt=simage&amp;img_url=https://fsd.multiurok.ru/html/2019/03/24/s_5c97e8fbb076d/1121284_14.jpeg&amp;lr=102557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Цель: </a:t>
            </a:r>
            <a:r>
              <a:rPr lang="ru-RU" sz="1700" dirty="0" smtClean="0"/>
              <a:t>анализ результативности работы педагогического коллектива за 1 полугодие 2019-20г. Выполнение решений педагогического совета от 30.10.19г</a:t>
            </a:r>
            <a:endParaRPr lang="ru-RU" sz="17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Подведение промежуточных итогов 2019-20 учебного года</a:t>
            </a:r>
            <a:endParaRPr lang="ru-RU" sz="36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Методический месячник</a:t>
            </a:r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Положительные моменты открытых уроков</a:t>
            </a:r>
            <a:endParaRPr lang="ru-RU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Педагогическое общение на уроке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Мотивация учащихся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Использование информационно – коммуникационных технологий (в основном для демонстраций)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Учебный материал доступен большинству учащихся</a:t>
            </a:r>
          </a:p>
          <a:p>
            <a:pPr>
              <a:buNone/>
            </a:pP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https://im0-tub-ru.yandex.net/i?id=38368d25a6ac222abb8abb6f921dae2a&amp;n=33&amp;h=190&amp;w=238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857628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Проблема: сотрудничество с учениками по достижению общих с ними целей.</a:t>
            </a:r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900" dirty="0" smtClean="0">
                <a:solidFill>
                  <a:srgbClr val="002060"/>
                </a:solidFill>
              </a:rPr>
              <a:t>Цели урока не способствуют оценке учащимися качества их достижение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Задачи урока слабо связаны с конкретизацией цели.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Перегруженность содержания учебного материала, потеря сути за деталями</a:t>
            </a:r>
          </a:p>
          <a:p>
            <a:endParaRPr lang="ru-RU" sz="2900" dirty="0" smtClean="0">
              <a:solidFill>
                <a:srgbClr val="002060"/>
              </a:solidFill>
            </a:endParaRPr>
          </a:p>
          <a:p>
            <a:r>
              <a:rPr lang="ru-RU" sz="2900" dirty="0" smtClean="0">
                <a:solidFill>
                  <a:srgbClr val="002060"/>
                </a:solidFill>
              </a:rPr>
              <a:t>Преобладают фронтальные формы работы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Преобладает монолог учителя на уроке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Отсутствует дифференциация заданий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Творческие задания отсутствуют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Используются преимущественно пассивные методы обучения (слушают, исполняют)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В процессе уроков нет дифференциации заданий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Самостоятельных рассуждений на уроке нет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Учитель работает над формированием УУД, не акцентируя на этом внимания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Учитель не использует самооценку и </a:t>
            </a:r>
            <a:r>
              <a:rPr lang="ru-RU" sz="2900" dirty="0" err="1" smtClean="0">
                <a:solidFill>
                  <a:srgbClr val="002060"/>
                </a:solidFill>
              </a:rPr>
              <a:t>взаимооценку</a:t>
            </a:r>
            <a:r>
              <a:rPr lang="ru-RU" sz="2900" dirty="0" smtClean="0">
                <a:solidFill>
                  <a:srgbClr val="002060"/>
                </a:solidFill>
              </a:rPr>
              <a:t> учащихся при оценивании</a:t>
            </a:r>
          </a:p>
          <a:p>
            <a:r>
              <a:rPr lang="ru-RU" sz="2900" dirty="0" smtClean="0">
                <a:solidFill>
                  <a:srgbClr val="002060"/>
                </a:solidFill>
              </a:rPr>
              <a:t>Аргументация оценок отсутствует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Рекомендации по итогам методической недели: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Объявить благодарность педагогам, принявшим участие в методической неделе.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 Продолжить практику проведения методической недели (меняя тематическую направленность и содержание) в следующем учебном году.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 Совершенствовать интегрирование и использование образовательных технологий в учебном процессе для достижения более высоких результатов обучения.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 Ознакомиться с анализом проведенного урока, принять во внимание рекомендации.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Пополнить банк опыта работы школы разработками открытых уроков и описанием интеграционных моделей используемых образовательных технологий.</a:t>
            </a:r>
          </a:p>
          <a:p>
            <a:pPr>
              <a:buNone/>
            </a:pPr>
            <a:endParaRPr lang="ru-RU" sz="1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11684"/>
          </a:xfrm>
        </p:spPr>
        <p:txBody>
          <a:bodyPr>
            <a:normAutofit/>
          </a:bodyPr>
          <a:lstStyle/>
          <a:p>
            <a:r>
              <a:rPr lang="ru-RU" sz="2200" i="1" dirty="0" smtClean="0">
                <a:cs typeface="Aparajita" pitchFamily="34" charset="0"/>
              </a:rPr>
              <a:t>Будьте талантливыми учениками для самих себя.</a:t>
            </a:r>
            <a:br>
              <a:rPr lang="ru-RU" sz="2200" i="1" dirty="0" smtClean="0">
                <a:cs typeface="Aparajita" pitchFamily="34" charset="0"/>
              </a:rPr>
            </a:br>
            <a:r>
              <a:rPr lang="ru-RU" sz="2200" i="1" dirty="0" smtClean="0">
                <a:cs typeface="Aparajita" pitchFamily="34" charset="0"/>
              </a:rPr>
              <a:t>Задавайте себе вопросы, ломайте педагогические стереотипы,</a:t>
            </a:r>
            <a:br>
              <a:rPr lang="ru-RU" sz="2200" i="1" dirty="0" smtClean="0">
                <a:cs typeface="Aparajita" pitchFamily="34" charset="0"/>
              </a:rPr>
            </a:br>
            <a:r>
              <a:rPr lang="ru-RU" sz="2200" i="1" dirty="0" smtClean="0">
                <a:cs typeface="Aparajita" pitchFamily="34" charset="0"/>
              </a:rPr>
              <a:t>расширяйте свои горизонты.</a:t>
            </a:r>
            <a:br>
              <a:rPr lang="ru-RU" sz="2200" i="1" dirty="0" smtClean="0">
                <a:cs typeface="Aparajita" pitchFamily="34" charset="0"/>
              </a:rPr>
            </a:br>
            <a:r>
              <a:rPr lang="ru-RU" sz="2200" i="1" dirty="0" smtClean="0">
                <a:cs typeface="Aparajita" pitchFamily="34" charset="0"/>
              </a:rPr>
              <a:t>Внешний успех начинается только после внутреннего успеха.</a:t>
            </a:r>
            <a:br>
              <a:rPr lang="ru-RU" sz="2200" i="1" dirty="0" smtClean="0">
                <a:cs typeface="Aparajita" pitchFamily="34" charset="0"/>
              </a:rPr>
            </a:br>
            <a:r>
              <a:rPr lang="ru-RU" sz="2200" i="1" dirty="0" smtClean="0">
                <a:cs typeface="Aparajita" pitchFamily="34" charset="0"/>
              </a:rPr>
              <a:t>Желаю всем нам быть успешными талантливыми учениками!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pic>
        <p:nvPicPr>
          <p:cNvPr id="3" name="Содержимое 3" descr="https://im0-tub-ru.yandex.net/i?id=38368d25a6ac222abb8abb6f921dae2a&amp;n=33&amp;h=190&amp;w=238">
            <a:hlinkClick r:id="rId2"/>
          </p:cNvPr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86182" y="4357694"/>
            <a:ext cx="178595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/>
          </a:bodyPr>
          <a:lstStyle/>
          <a:p>
            <a:r>
              <a:rPr lang="ru-RU" sz="2400" i="1" dirty="0" smtClean="0">
                <a:latin typeface="Batang" pitchFamily="18" charset="-127"/>
                <a:ea typeface="Batang" pitchFamily="18" charset="-127"/>
              </a:rPr>
              <a:t>Единственные границы в нашей жизни – это те, </a:t>
            </a: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/>
            </a:r>
            <a:br>
              <a:rPr lang="ru-RU" sz="2400" dirty="0" smtClean="0">
                <a:latin typeface="Batang" pitchFamily="18" charset="-127"/>
                <a:ea typeface="Batang" pitchFamily="18" charset="-127"/>
              </a:rPr>
            </a:br>
            <a:r>
              <a:rPr lang="ru-RU" sz="2400" i="1" dirty="0" smtClean="0">
                <a:latin typeface="Batang" pitchFamily="18" charset="-127"/>
                <a:ea typeface="Batang" pitchFamily="18" charset="-127"/>
              </a:rPr>
              <a:t>которые мы устанавливаем для себя сами…</a:t>
            </a:r>
            <a:endParaRPr lang="ru-RU" sz="2400" dirty="0"/>
          </a:p>
        </p:txBody>
      </p:sp>
      <p:pic>
        <p:nvPicPr>
          <p:cNvPr id="4" name="Содержимое 3" descr="https://im0-tub-ru.yandex.net/i?id=6a85aded78d8e1b2e2ec9e8b871afbec&amp;n=33&amp;h=190&amp;w=242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 bwMode="auto">
          <a:xfrm>
            <a:off x="3401219" y="2908300"/>
            <a:ext cx="230505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План педагогического совета</a:t>
            </a:r>
            <a:endParaRPr lang="ru-RU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18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Вступительное слово зам. директора по МР. (30 МИН)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Анализ промежуточных результатов работы педагогического коллектива в 2019-20г. (25 МИН)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                                          Зам. директора по УВР. </a:t>
            </a:r>
          </a:p>
          <a:p>
            <a:r>
              <a:rPr lang="ru-RU" sz="18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Самоанализ работы службы сопровождения. (25 МИН)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                                                       </a:t>
            </a:r>
            <a:r>
              <a:rPr lang="ru-RU" sz="1800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Психолог ОУ.</a:t>
            </a:r>
          </a:p>
          <a:p>
            <a:pPr>
              <a:buNone/>
            </a:pPr>
            <a:endParaRPr lang="ru-RU" sz="18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ru-RU" sz="1800" dirty="0" smtClean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A0D73ZICAT4R23KCAOLWV95CAKFKO3XCAU2BZ56CAJUDHT8CASZNY2ZCA1N2M0SCAHLO8XLCAGAWEF2CA85AOPMCAYUU3RZCAUWWAPECAQX8JGZCA21P8VLCAAIB2TMCAJ38GERCA1EFV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4143380"/>
            <a:ext cx="1905000" cy="14287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Творческий  учитель</a:t>
            </a:r>
            <a:endParaRPr lang="ru-RU" sz="28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Содержимое 3" descr="1501499807_tvorc-560x416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214678" y="1928802"/>
            <a:ext cx="3413478" cy="253572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Batang" pitchFamily="18" charset="-127"/>
                <a:ea typeface="Batang" pitchFamily="18" charset="-127"/>
              </a:rPr>
              <a:t>Творческий  учитель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Педагогический труд нетворческим не бывает, и быть не может, ибо неповторимы дети, обстоятельства. Педагогическое решение должно исходить из всегда нестандартных факторов. Если же действия человека. Работающего с детьми. не учитывают этих особенностей, то его труд лежит за гранью того, что называется «педагогический».</a:t>
            </a:r>
          </a:p>
          <a:p>
            <a:pPr algn="r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М.М. Поташник</a:t>
            </a:r>
          </a:p>
          <a:p>
            <a:pPr algn="r"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2800" i="1" dirty="0" smtClean="0">
                <a:solidFill>
                  <a:srgbClr val="7030A0"/>
                </a:solidFill>
              </a:rPr>
              <a:t>Делать завтра лучше, чем сегодня.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Batang" pitchFamily="18" charset="-127"/>
                <a:ea typeface="Batang" pitchFamily="18" charset="-127"/>
              </a:rPr>
              <a:t>Разминка</a:t>
            </a:r>
            <a:endParaRPr lang="ru-RU" sz="28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Содержимое 3" descr="https://im0-tub-ru.yandex.net/i?id=c7c6c6791b1f6607a206d97ce2e09f6a&amp;n=33&amp;h=190&amp;w=211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928926" y="2143116"/>
            <a:ext cx="3290903" cy="262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Педагог-психолог </a:t>
            </a:r>
            <a:r>
              <a:rPr lang="ru-RU" sz="2000" b="1" dirty="0" smtClean="0">
                <a:latin typeface="Batang" pitchFamily="18" charset="-127"/>
                <a:ea typeface="Batang" pitchFamily="18" charset="-127"/>
              </a:rPr>
              <a:t>Вадим Андреевич </a:t>
            </a:r>
            <a:r>
              <a:rPr lang="ru-RU" sz="2000" b="1" dirty="0" err="1" smtClean="0">
                <a:latin typeface="Batang" pitchFamily="18" charset="-127"/>
                <a:ea typeface="Batang" pitchFamily="18" charset="-127"/>
              </a:rPr>
              <a:t>Крутецкий</a:t>
            </a:r>
            <a:r>
              <a:rPr lang="ru-RU" sz="2000" dirty="0" smtClean="0"/>
              <a:t> 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Дидактические способности</a:t>
            </a:r>
            <a:r>
              <a:rPr lang="ru-RU" dirty="0" smtClean="0">
                <a:solidFill>
                  <a:srgbClr val="002060"/>
                </a:solidFill>
              </a:rPr>
              <a:t> — </a:t>
            </a:r>
            <a:r>
              <a:rPr lang="ru-RU" dirty="0" err="1" smtClean="0">
                <a:solidFill>
                  <a:srgbClr val="002060"/>
                </a:solidFill>
              </a:rPr>
              <a:t>способности</a:t>
            </a:r>
            <a:r>
              <a:rPr lang="ru-RU" dirty="0" smtClean="0">
                <a:solidFill>
                  <a:srgbClr val="002060"/>
                </a:solidFill>
              </a:rPr>
              <a:t> передавать учащимися учебный материал, делая его доступным для детей, преподносить им материал или проблему ясно и понятно, вызывать интерес к предмету, возбуждать у учащихся активную самостоятельную мысль.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Академические способности</a:t>
            </a:r>
            <a:r>
              <a:rPr lang="ru-RU" dirty="0" smtClean="0">
                <a:solidFill>
                  <a:srgbClr val="002060"/>
                </a:solidFill>
              </a:rPr>
              <a:t> — </a:t>
            </a:r>
            <a:r>
              <a:rPr lang="ru-RU" dirty="0" err="1" smtClean="0">
                <a:solidFill>
                  <a:srgbClr val="002060"/>
                </a:solidFill>
              </a:rPr>
              <a:t>способности</a:t>
            </a:r>
            <a:r>
              <a:rPr lang="ru-RU" dirty="0" smtClean="0">
                <a:solidFill>
                  <a:srgbClr val="002060"/>
                </a:solidFill>
              </a:rPr>
              <a:t> к соответствующей области наук (к математике, физике, биологии, литературе и т.д.).</a:t>
            </a:r>
          </a:p>
          <a:p>
            <a:r>
              <a:rPr lang="ru-RU" b="1" dirty="0" err="1" smtClean="0">
                <a:solidFill>
                  <a:srgbClr val="002060"/>
                </a:solidFill>
              </a:rPr>
              <a:t>Перцептивные</a:t>
            </a:r>
            <a:r>
              <a:rPr lang="ru-RU" b="1" dirty="0" smtClean="0">
                <a:solidFill>
                  <a:srgbClr val="002060"/>
                </a:solidFill>
              </a:rPr>
              <a:t> способности</a:t>
            </a:r>
            <a:r>
              <a:rPr lang="ru-RU" dirty="0" smtClean="0">
                <a:solidFill>
                  <a:srgbClr val="002060"/>
                </a:solidFill>
              </a:rPr>
              <a:t> — способность проникать во внутренний мир ученика, воспитанника, психологическая наблюдательность, связанная с тонким пониманием личности учащегося и его временных психических состояний.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Речевые способности </a:t>
            </a:r>
            <a:r>
              <a:rPr lang="ru-RU" dirty="0" smtClean="0">
                <a:solidFill>
                  <a:srgbClr val="002060"/>
                </a:solidFill>
              </a:rPr>
              <a:t>— способность ясно и четко выражать свои мысли, чувства с помощью речи, а также мимики и пантомимики.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Организаторские способности</a:t>
            </a:r>
            <a:r>
              <a:rPr lang="ru-RU" dirty="0" smtClean="0">
                <a:solidFill>
                  <a:srgbClr val="002060"/>
                </a:solidFill>
              </a:rPr>
              <a:t> — это, во-первых, способность организовать ученический коллектив, сплотить его, воодушевить на решение важных задач и, во-вторых, способность правильно организовать свою собственную работу.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Авторитарные способности </a:t>
            </a:r>
            <a:r>
              <a:rPr lang="ru-RU" dirty="0" smtClean="0">
                <a:solidFill>
                  <a:srgbClr val="002060"/>
                </a:solidFill>
              </a:rPr>
              <a:t>— способность непосредственного эмоционально-волевого влияния на учащихся и умение на этой основе добиваться у них авторитета.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Коммуникативные способности</a:t>
            </a:r>
            <a:r>
              <a:rPr lang="ru-RU" dirty="0" smtClean="0">
                <a:solidFill>
                  <a:srgbClr val="002060"/>
                </a:solidFill>
              </a:rPr>
              <a:t> — способность к общению с детьми, умение найти правильный подход к учащимся, установить с ними целесообразные, с педагогической точки зрения, взаимоотношения, наличие педагогического такта.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Педагогическое </a:t>
            </a:r>
            <a:r>
              <a:rPr lang="ru-RU" sz="2000" dirty="0" smtClean="0"/>
              <a:t>творчество </a:t>
            </a:r>
            <a:r>
              <a:rPr lang="ru-RU" sz="2000" dirty="0" smtClean="0"/>
              <a:t> - это умение увлечь учеников работой  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Спланировать всю систему урочной и внеурочной деятельности, каждый урок.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Осваивать и внедрять современные педагогические технологии.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Осваивать и внедрять интерактивные формы обучения.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В практике применять нестандартные виды уроков.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Вести внеклассную работу по предметам.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Постоянно пополнять собственную методическую копилку наиболее удачных, интересных и увлекательных заданий и форм работы, занимательного материала и многого другого.</a:t>
            </a:r>
          </a:p>
          <a:p>
            <a:pPr algn="ctr">
              <a:buNone/>
            </a:pPr>
            <a:endParaRPr lang="ru-RU" sz="1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s://im0-tub-ru.yandex.net/i?id=6a85aded78d8e1b2e2ec9e8b871afbec&amp;n=33&amp;h=190&amp;w=242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500570"/>
            <a:ext cx="1666775" cy="142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Адольф  </a:t>
            </a:r>
            <a:r>
              <a:rPr lang="ru-RU" dirty="0" err="1" smtClean="0"/>
              <a:t>Дистервейг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2143116"/>
            <a:ext cx="8503920" cy="395593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>
                <a:solidFill>
                  <a:srgbClr val="002060"/>
                </a:solidFill>
              </a:rPr>
              <a:t>Без стремления к творчеству учитель попадает во власть трех демонов: механистичность, рутинность, банальностью Он деревенеет, каменеет, опускается»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</p:spPr>
        <p:txBody>
          <a:bodyPr>
            <a:normAutofit/>
          </a:bodyPr>
          <a:lstStyle/>
          <a:p>
            <a:r>
              <a:rPr lang="ru-RU" sz="2000" i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«Талантливый учитель – талантливый ученик»</a:t>
            </a:r>
            <a:br>
              <a:rPr lang="ru-RU" sz="2000" i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2000" i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2000" i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sz="2000" i="1" dirty="0" smtClean="0">
                <a:solidFill>
                  <a:srgbClr val="002060"/>
                </a:solidFill>
                <a:latin typeface="Batang" pitchFamily="18" charset="-127"/>
                <a:ea typeface="Batang" pitchFamily="18" charset="-127"/>
              </a:rPr>
              <a:t>«Талантливый учитель = талантливый ученик!»</a:t>
            </a:r>
            <a:endParaRPr lang="ru-RU" sz="2000" dirty="0">
              <a:solidFill>
                <a:srgbClr val="00206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1043</TotalTime>
  <Words>653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Подведение промежуточных итогов 2019-20 учебного года</vt:lpstr>
      <vt:lpstr>План педагогического совета</vt:lpstr>
      <vt:lpstr>Творческий  учитель</vt:lpstr>
      <vt:lpstr>Творческий  учитель</vt:lpstr>
      <vt:lpstr>Разминка</vt:lpstr>
      <vt:lpstr>Педагог-психолог Вадим Андреевич Крутецкий </vt:lpstr>
      <vt:lpstr>Педагогическое творчество  - это умение увлечь учеников работой  </vt:lpstr>
      <vt:lpstr>Адольф  Дистервейг</vt:lpstr>
      <vt:lpstr>«Талантливый учитель – талантливый ученик»  «Талантливый учитель = талантливый ученик!»</vt:lpstr>
      <vt:lpstr>Методический месячник</vt:lpstr>
      <vt:lpstr>Положительные моменты открытых уроков</vt:lpstr>
      <vt:lpstr>Проблема: сотрудничество с учениками по достижению общих с ними целей.</vt:lpstr>
      <vt:lpstr>Рекомендации по итогам методической недели:</vt:lpstr>
      <vt:lpstr>Будьте талантливыми учениками для самих себя. Задавайте себе вопросы, ломайте педагогические стереотипы, расширяйте свои горизонты. Внешний успех начинается только после внутреннего успеха. Желаю всем нам быть успешными талантливыми учениками! </vt:lpstr>
      <vt:lpstr>Единственные границы в нашей жизни – это те,  которые мы устанавливаем для себя сами…</vt:lpstr>
    </vt:vector>
  </TitlesOfParts>
  <Company>ГОШИОР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Наталия Владимировна</dc:creator>
  <cp:lastModifiedBy>Наталия Владимировна</cp:lastModifiedBy>
  <cp:revision>94</cp:revision>
  <dcterms:created xsi:type="dcterms:W3CDTF">2019-12-20T09:16:26Z</dcterms:created>
  <dcterms:modified xsi:type="dcterms:W3CDTF">2020-01-20T11:31:36Z</dcterms:modified>
</cp:coreProperties>
</file>